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Lst>
  <p:sldSz cy="5143500" cx="9144000"/>
  <p:notesSz cx="6858000" cy="9144000"/>
  <p:embeddedFontLst>
    <p:embeddedFont>
      <p:font typeface="Economica"/>
      <p:regular r:id="rId47"/>
      <p:bold r:id="rId48"/>
      <p:italic r:id="rId49"/>
      <p:boldItalic r:id="rId50"/>
    </p:embeddedFont>
    <p:embeddedFont>
      <p:font typeface="Open Sans"/>
      <p:regular r:id="rId51"/>
      <p:bold r:id="rId52"/>
      <p:italic r:id="rId53"/>
      <p:boldItalic r:id="rId5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Economica-bold.fntdata"/><Relationship Id="rId47" Type="http://schemas.openxmlformats.org/officeDocument/2006/relationships/font" Target="fonts/Economica-regular.fntdata"/><Relationship Id="rId49" Type="http://schemas.openxmlformats.org/officeDocument/2006/relationships/font" Target="fonts/Economica-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OpenSans-regular.fntdata"/><Relationship Id="rId50" Type="http://schemas.openxmlformats.org/officeDocument/2006/relationships/font" Target="fonts/Economica-boldItalic.fntdata"/><Relationship Id="rId53" Type="http://schemas.openxmlformats.org/officeDocument/2006/relationships/font" Target="fonts/OpenSans-italic.fntdata"/><Relationship Id="rId52" Type="http://schemas.openxmlformats.org/officeDocument/2006/relationships/font" Target="fonts/OpenSans-bold.fntdata"/><Relationship Id="rId11" Type="http://schemas.openxmlformats.org/officeDocument/2006/relationships/slide" Target="slides/slide6.xml"/><Relationship Id="rId10" Type="http://schemas.openxmlformats.org/officeDocument/2006/relationships/slide" Target="slides/slide5.xml"/><Relationship Id="rId54" Type="http://schemas.openxmlformats.org/officeDocument/2006/relationships/font" Target="fonts/OpenSans-boldItalic.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2115011ba38_0_2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2115011ba38_0_2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2115011ba38_0_3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2115011ba38_0_3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2115011ba38_0_3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2115011ba38_0_3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2115011ba38_0_3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2115011ba38_0_3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2115011ba38_0_3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2115011ba38_0_3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213fb898c82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213fb898c82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213fb898c82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213fb898c82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213fb898c82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213fb898c82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213fb898c82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213fb898c82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213fb898c82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213fb898c82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2115011ba38_0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2115011ba38_0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213fb898c82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213fb898c82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213fb898c82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213fb898c82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213fb898c82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213fb898c82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213fb898c82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213fb898c82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2115011ba38_0_3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2115011ba38_0_3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2115011ba38_0_3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2115011ba38_0_3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2115011ba38_0_3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2115011ba38_0_3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2115011ba38_0_3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2115011ba38_0_3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2115011ba38_0_3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2115011ba38_0_3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2115011ba38_0_3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2115011ba38_0_3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2115011ba38_0_2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2115011ba38_0_2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1b689b45387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1b689b45387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2115011ba38_0_4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2115011ba38_0_4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07916"/>
              </a:lnSpc>
              <a:spcBef>
                <a:spcPts val="0"/>
              </a:spcBef>
              <a:spcAft>
                <a:spcPts val="0"/>
              </a:spcAft>
              <a:buNone/>
            </a:pPr>
            <a:r>
              <a:rPr lang="en-GB" sz="1400">
                <a:solidFill>
                  <a:schemeClr val="dk1"/>
                </a:solidFill>
                <a:latin typeface="Times New Roman"/>
                <a:ea typeface="Times New Roman"/>
                <a:cs typeface="Times New Roman"/>
                <a:sym typeface="Times New Roman"/>
              </a:rPr>
              <a:t>For example: Sales team table, if we assign a new sales to run company ‘Dandy Fist’ which is used to run by Jessie Mcallister, the stored procedure will find the record with the company name is ‘Dandy Fist’ and then update the current record as status ‘old’ and give the timestamp of expired is now and set the effective time as the earliest time we can find in the database. And then insert the new record with the new sales man with the company information, set the effective is now and expire is no exit date instead of null and status is ‘current’. So that all the records are stored with the timestamp as a history. </a:t>
            </a:r>
            <a:endParaRPr sz="1400">
              <a:solidFill>
                <a:schemeClr val="dk1"/>
              </a:solidFill>
              <a:latin typeface="Times New Roman"/>
              <a:ea typeface="Times New Roman"/>
              <a:cs typeface="Times New Roman"/>
              <a:sym typeface="Times New Roman"/>
            </a:endParaRPr>
          </a:p>
          <a:p>
            <a:pPr indent="0" lvl="0" marL="0" rtl="0" algn="l">
              <a:spcBef>
                <a:spcPts val="80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1b689b45387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1b689b45387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1b689b45387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1b689b45387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1b689b45387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1b689b45387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2115011ba38_0_4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2115011ba38_0_4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2115011ba38_0_4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2115011ba38_0_4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1b689b45387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1b689b45387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1b689b45387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1b689b45387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2115011ba38_0_4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2115011ba38_0_4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457200" lvl="0" marL="0" rtl="0" algn="l">
              <a:lnSpc>
                <a:spcPct val="107916"/>
              </a:lnSpc>
              <a:spcBef>
                <a:spcPts val="0"/>
              </a:spcBef>
              <a:spcAft>
                <a:spcPts val="0"/>
              </a:spcAft>
              <a:buClr>
                <a:schemeClr val="dk1"/>
              </a:buClr>
              <a:buSzPts val="1100"/>
              <a:buFont typeface="Arial"/>
              <a:buNone/>
            </a:pPr>
            <a:r>
              <a:rPr lang="en-GB" sz="1200">
                <a:solidFill>
                  <a:schemeClr val="dk1"/>
                </a:solidFill>
                <a:latin typeface="Times New Roman"/>
                <a:ea typeface="Times New Roman"/>
                <a:cs typeface="Times New Roman"/>
                <a:sym typeface="Times New Roman"/>
              </a:rPr>
              <a:t>In this project, I used ETL, designed and created a constellation dimensional model to create a data warehouse, using stored procedures to maintain it. The data warehouse is to assist decision-making and is closely related to business processes. The above analysis is obtained by analyzing the data in the data warehouse established by the constellation dimension model.  The model uses the smallest granularity as a fact table, which is very flexible for reflecting business processes and realizing analysis requirements, and also has scalability to meet unknown query requirements, so as to meet all changes with the same.</a:t>
            </a:r>
            <a:endParaRPr sz="1200">
              <a:solidFill>
                <a:schemeClr val="dk1"/>
              </a:solidFill>
              <a:latin typeface="Times New Roman"/>
              <a:ea typeface="Times New Roman"/>
              <a:cs typeface="Times New Roman"/>
              <a:sym typeface="Times New Roman"/>
            </a:endParaRPr>
          </a:p>
          <a:p>
            <a:pPr indent="457200" lvl="0" marL="0" rtl="0" algn="l">
              <a:lnSpc>
                <a:spcPct val="107916"/>
              </a:lnSpc>
              <a:spcBef>
                <a:spcPts val="800"/>
              </a:spcBef>
              <a:spcAft>
                <a:spcPts val="800"/>
              </a:spcAft>
              <a:buClr>
                <a:schemeClr val="dk1"/>
              </a:buClr>
              <a:buSzPts val="1100"/>
              <a:buFont typeface="Arial"/>
              <a:buNone/>
            </a:pPr>
            <a:r>
              <a:rPr lang="en-GB" sz="1200">
                <a:solidFill>
                  <a:schemeClr val="dk1"/>
                </a:solidFill>
                <a:latin typeface="Times New Roman"/>
                <a:ea typeface="Times New Roman"/>
                <a:cs typeface="Times New Roman"/>
                <a:sym typeface="Times New Roman"/>
              </a:rPr>
              <a:t>By analyzing data in the data warehouse, I get the answers to my concerned questions. We can find that the data is evenly distributed: the type of meal sales is uniform; almost all customer companies will purchase more than two times; the total price of the reservations of the ranked companies is slowly decreasing. Although we have not obtained customer rating data, through the above analysis, we can know that customers should be satisfied with the quality of meals and willing to continue to buy. For the customer companies with the highest order volume, a reward mechanism can be adopted to thank customers for their long-term support, and at the same time, a virtuous circle of cooperation can be established. For sales representatives with top sales performance, supermarkets can also provide incentive systems to motivate sales representatives and improve morale.The customer distribution and sales situation in cities and states also play a reference role in the future decision-making of supermarkets.</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2115011ba38_0_2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2115011ba38_0_2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2115011ba38_0_4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2115011ba38_0_4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2115011ba38_0_4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2115011ba38_0_4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2115011ba38_0_2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2115011ba38_0_2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2115011ba38_0_2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2115011ba38_0_2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2115011ba38_0_2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2115011ba38_0_2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1b689b4538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1b689b4538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1b689b45387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1b689b45387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2744013" y="756700"/>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1" name="Google Shape;11;p2"/>
          <p:cNvSpPr/>
          <p:nvPr/>
        </p:nvSpPr>
        <p:spPr>
          <a:xfrm rot="10800000">
            <a:off x="5318350" y="32667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2" name="Google Shape;12;p2"/>
          <p:cNvSpPr txBox="1"/>
          <p:nvPr>
            <p:ph type="ctrTitle"/>
          </p:nvPr>
        </p:nvSpPr>
        <p:spPr>
          <a:xfrm>
            <a:off x="3044700" y="1444255"/>
            <a:ext cx="3054600" cy="15372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p:txBody>
      </p:sp>
      <p:sp>
        <p:nvSpPr>
          <p:cNvPr id="13" name="Google Shape;13;p2"/>
          <p:cNvSpPr txBox="1"/>
          <p:nvPr>
            <p:ph idx="1" type="subTitle"/>
          </p:nvPr>
        </p:nvSpPr>
        <p:spPr>
          <a:xfrm>
            <a:off x="3044700" y="3116580"/>
            <a:ext cx="3054600" cy="7014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Font typeface="Economica"/>
              <a:buNone/>
              <a:defRPr sz="2100">
                <a:latin typeface="Economica"/>
                <a:ea typeface="Economica"/>
                <a:cs typeface="Economica"/>
                <a:sym typeface="Economica"/>
              </a:defRPr>
            </a:lvl1pPr>
            <a:lvl2pPr lvl="1" algn="ctr">
              <a:lnSpc>
                <a:spcPct val="100000"/>
              </a:lnSpc>
              <a:spcBef>
                <a:spcPts val="0"/>
              </a:spcBef>
              <a:spcAft>
                <a:spcPts val="0"/>
              </a:spcAft>
              <a:buSzPts val="2100"/>
              <a:buFont typeface="Economica"/>
              <a:buNone/>
              <a:defRPr sz="2100">
                <a:latin typeface="Economica"/>
                <a:ea typeface="Economica"/>
                <a:cs typeface="Economica"/>
                <a:sym typeface="Economica"/>
              </a:defRPr>
            </a:lvl2pPr>
            <a:lvl3pPr lvl="2" algn="ctr">
              <a:lnSpc>
                <a:spcPct val="100000"/>
              </a:lnSpc>
              <a:spcBef>
                <a:spcPts val="0"/>
              </a:spcBef>
              <a:spcAft>
                <a:spcPts val="0"/>
              </a:spcAft>
              <a:buSzPts val="2100"/>
              <a:buFont typeface="Economica"/>
              <a:buNone/>
              <a:defRPr sz="2100">
                <a:latin typeface="Economica"/>
                <a:ea typeface="Economica"/>
                <a:cs typeface="Economica"/>
                <a:sym typeface="Economica"/>
              </a:defRPr>
            </a:lvl3pPr>
            <a:lvl4pPr lvl="3" algn="ctr">
              <a:lnSpc>
                <a:spcPct val="100000"/>
              </a:lnSpc>
              <a:spcBef>
                <a:spcPts val="0"/>
              </a:spcBef>
              <a:spcAft>
                <a:spcPts val="0"/>
              </a:spcAft>
              <a:buSzPts val="2100"/>
              <a:buFont typeface="Economica"/>
              <a:buNone/>
              <a:defRPr sz="2100">
                <a:latin typeface="Economica"/>
                <a:ea typeface="Economica"/>
                <a:cs typeface="Economica"/>
                <a:sym typeface="Economica"/>
              </a:defRPr>
            </a:lvl4pPr>
            <a:lvl5pPr lvl="4" algn="ctr">
              <a:lnSpc>
                <a:spcPct val="100000"/>
              </a:lnSpc>
              <a:spcBef>
                <a:spcPts val="0"/>
              </a:spcBef>
              <a:spcAft>
                <a:spcPts val="0"/>
              </a:spcAft>
              <a:buSzPts val="2100"/>
              <a:buFont typeface="Economica"/>
              <a:buNone/>
              <a:defRPr sz="2100">
                <a:latin typeface="Economica"/>
                <a:ea typeface="Economica"/>
                <a:cs typeface="Economica"/>
                <a:sym typeface="Economica"/>
              </a:defRPr>
            </a:lvl5pPr>
            <a:lvl6pPr lvl="5" algn="ctr">
              <a:lnSpc>
                <a:spcPct val="100000"/>
              </a:lnSpc>
              <a:spcBef>
                <a:spcPts val="0"/>
              </a:spcBef>
              <a:spcAft>
                <a:spcPts val="0"/>
              </a:spcAft>
              <a:buSzPts val="2100"/>
              <a:buFont typeface="Economica"/>
              <a:buNone/>
              <a:defRPr sz="2100">
                <a:latin typeface="Economica"/>
                <a:ea typeface="Economica"/>
                <a:cs typeface="Economica"/>
                <a:sym typeface="Economica"/>
              </a:defRPr>
            </a:lvl6pPr>
            <a:lvl7pPr lvl="6" algn="ctr">
              <a:lnSpc>
                <a:spcPct val="100000"/>
              </a:lnSpc>
              <a:spcBef>
                <a:spcPts val="0"/>
              </a:spcBef>
              <a:spcAft>
                <a:spcPts val="0"/>
              </a:spcAft>
              <a:buSzPts val="2100"/>
              <a:buFont typeface="Economica"/>
              <a:buNone/>
              <a:defRPr sz="2100">
                <a:latin typeface="Economica"/>
                <a:ea typeface="Economica"/>
                <a:cs typeface="Economica"/>
                <a:sym typeface="Economica"/>
              </a:defRPr>
            </a:lvl7pPr>
            <a:lvl8pPr lvl="7" algn="ctr">
              <a:lnSpc>
                <a:spcPct val="100000"/>
              </a:lnSpc>
              <a:spcBef>
                <a:spcPts val="0"/>
              </a:spcBef>
              <a:spcAft>
                <a:spcPts val="0"/>
              </a:spcAft>
              <a:buSzPts val="2100"/>
              <a:buFont typeface="Economica"/>
              <a:buNone/>
              <a:defRPr sz="2100">
                <a:latin typeface="Economica"/>
                <a:ea typeface="Economica"/>
                <a:cs typeface="Economica"/>
                <a:sym typeface="Economica"/>
              </a:defRPr>
            </a:lvl8pPr>
            <a:lvl9pPr lvl="8" algn="ctr">
              <a:lnSpc>
                <a:spcPct val="100000"/>
              </a:lnSpc>
              <a:spcBef>
                <a:spcPts val="0"/>
              </a:spcBef>
              <a:spcAft>
                <a:spcPts val="0"/>
              </a:spcAft>
              <a:buSzPts val="2100"/>
              <a:buFont typeface="Economica"/>
              <a:buNone/>
              <a:defRPr sz="2100">
                <a:latin typeface="Economica"/>
                <a:ea typeface="Economica"/>
                <a:cs typeface="Economica"/>
                <a:sym typeface="Economica"/>
              </a:defRPr>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1" name="Shape 51"/>
        <p:cNvGrpSpPr/>
        <p:nvPr/>
      </p:nvGrpSpPr>
      <p:grpSpPr>
        <a:xfrm>
          <a:off x="0" y="0"/>
          <a:ext cx="0" cy="0"/>
          <a:chOff x="0" y="0"/>
          <a:chExt cx="0" cy="0"/>
        </a:xfrm>
      </p:grpSpPr>
      <p:sp>
        <p:nvSpPr>
          <p:cNvPr id="52" name="Google Shape;52;p11"/>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11"/>
          <p:cNvSpPr txBox="1"/>
          <p:nvPr>
            <p:ph hasCustomPrompt="1" type="title"/>
          </p:nvPr>
        </p:nvSpPr>
        <p:spPr>
          <a:xfrm>
            <a:off x="311700" y="957125"/>
            <a:ext cx="8520600" cy="21288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lt2"/>
              </a:buClr>
              <a:buSzPts val="16000"/>
              <a:buNone/>
              <a:defRPr sz="16000">
                <a:solidFill>
                  <a:schemeClr val="lt2"/>
                </a:solidFill>
              </a:defRPr>
            </a:lvl1pPr>
            <a:lvl2pPr lvl="1" algn="ctr">
              <a:spcBef>
                <a:spcPts val="0"/>
              </a:spcBef>
              <a:spcAft>
                <a:spcPts val="0"/>
              </a:spcAft>
              <a:buClr>
                <a:schemeClr val="lt2"/>
              </a:buClr>
              <a:buSzPts val="16000"/>
              <a:buNone/>
              <a:defRPr sz="16000">
                <a:solidFill>
                  <a:schemeClr val="lt2"/>
                </a:solidFill>
              </a:defRPr>
            </a:lvl2pPr>
            <a:lvl3pPr lvl="2" algn="ctr">
              <a:spcBef>
                <a:spcPts val="0"/>
              </a:spcBef>
              <a:spcAft>
                <a:spcPts val="0"/>
              </a:spcAft>
              <a:buClr>
                <a:schemeClr val="lt2"/>
              </a:buClr>
              <a:buSzPts val="16000"/>
              <a:buNone/>
              <a:defRPr sz="16000">
                <a:solidFill>
                  <a:schemeClr val="lt2"/>
                </a:solidFill>
              </a:defRPr>
            </a:lvl3pPr>
            <a:lvl4pPr lvl="3" algn="ctr">
              <a:spcBef>
                <a:spcPts val="0"/>
              </a:spcBef>
              <a:spcAft>
                <a:spcPts val="0"/>
              </a:spcAft>
              <a:buClr>
                <a:schemeClr val="lt2"/>
              </a:buClr>
              <a:buSzPts val="16000"/>
              <a:buNone/>
              <a:defRPr sz="16000">
                <a:solidFill>
                  <a:schemeClr val="lt2"/>
                </a:solidFill>
              </a:defRPr>
            </a:lvl4pPr>
            <a:lvl5pPr lvl="4" algn="ctr">
              <a:spcBef>
                <a:spcPts val="0"/>
              </a:spcBef>
              <a:spcAft>
                <a:spcPts val="0"/>
              </a:spcAft>
              <a:buClr>
                <a:schemeClr val="lt2"/>
              </a:buClr>
              <a:buSzPts val="16000"/>
              <a:buNone/>
              <a:defRPr sz="16000">
                <a:solidFill>
                  <a:schemeClr val="lt2"/>
                </a:solidFill>
              </a:defRPr>
            </a:lvl5pPr>
            <a:lvl6pPr lvl="5" algn="ctr">
              <a:spcBef>
                <a:spcPts val="0"/>
              </a:spcBef>
              <a:spcAft>
                <a:spcPts val="0"/>
              </a:spcAft>
              <a:buClr>
                <a:schemeClr val="lt2"/>
              </a:buClr>
              <a:buSzPts val="16000"/>
              <a:buNone/>
              <a:defRPr sz="16000">
                <a:solidFill>
                  <a:schemeClr val="lt2"/>
                </a:solidFill>
              </a:defRPr>
            </a:lvl6pPr>
            <a:lvl7pPr lvl="6" algn="ctr">
              <a:spcBef>
                <a:spcPts val="0"/>
              </a:spcBef>
              <a:spcAft>
                <a:spcPts val="0"/>
              </a:spcAft>
              <a:buClr>
                <a:schemeClr val="lt2"/>
              </a:buClr>
              <a:buSzPts val="16000"/>
              <a:buNone/>
              <a:defRPr sz="16000">
                <a:solidFill>
                  <a:schemeClr val="lt2"/>
                </a:solidFill>
              </a:defRPr>
            </a:lvl7pPr>
            <a:lvl8pPr lvl="7" algn="ctr">
              <a:spcBef>
                <a:spcPts val="0"/>
              </a:spcBef>
              <a:spcAft>
                <a:spcPts val="0"/>
              </a:spcAft>
              <a:buClr>
                <a:schemeClr val="lt2"/>
              </a:buClr>
              <a:buSzPts val="16000"/>
              <a:buNone/>
              <a:defRPr sz="16000">
                <a:solidFill>
                  <a:schemeClr val="lt2"/>
                </a:solidFill>
              </a:defRPr>
            </a:lvl8pPr>
            <a:lvl9pPr lvl="8" algn="ctr">
              <a:spcBef>
                <a:spcPts val="0"/>
              </a:spcBef>
              <a:spcAft>
                <a:spcPts val="0"/>
              </a:spcAft>
              <a:buClr>
                <a:schemeClr val="lt2"/>
              </a:buClr>
              <a:buSzPts val="16000"/>
              <a:buNone/>
              <a:defRPr sz="16000">
                <a:solidFill>
                  <a:schemeClr val="lt2"/>
                </a:solidFill>
              </a:defRPr>
            </a:lvl9pPr>
          </a:lstStyle>
          <a:p>
            <a:r>
              <a:t>xx%</a:t>
            </a:r>
          </a:p>
        </p:txBody>
      </p:sp>
      <p:sp>
        <p:nvSpPr>
          <p:cNvPr id="54" name="Google Shape;54;p11"/>
          <p:cNvSpPr txBox="1"/>
          <p:nvPr>
            <p:ph idx="1" type="body"/>
          </p:nvPr>
        </p:nvSpPr>
        <p:spPr>
          <a:xfrm>
            <a:off x="311700" y="3162000"/>
            <a:ext cx="8520600" cy="10716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5" name="Google Shape;55;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6" name="Shape 56"/>
        <p:cNvGrpSpPr/>
        <p:nvPr/>
      </p:nvGrpSpPr>
      <p:grpSpPr>
        <a:xfrm>
          <a:off x="0" y="0"/>
          <a:ext cx="0" cy="0"/>
          <a:chOff x="0" y="0"/>
          <a:chExt cx="0" cy="0"/>
        </a:xfrm>
      </p:grpSpPr>
      <p:sp>
        <p:nvSpPr>
          <p:cNvPr id="57" name="Google Shape;57;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3"/>
          <p:cNvSpPr/>
          <p:nvPr/>
        </p:nvSpPr>
        <p:spPr>
          <a:xfrm flipH="1">
            <a:off x="7595938" y="4602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7" name="Google Shape;17;p3"/>
          <p:cNvSpPr/>
          <p:nvPr/>
        </p:nvSpPr>
        <p:spPr>
          <a:xfrm flipH="1" rot="10800000">
            <a:off x="466425" y="35583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8" name="Google Shape;18;p3"/>
          <p:cNvSpPr txBox="1"/>
          <p:nvPr>
            <p:ph type="title"/>
          </p:nvPr>
        </p:nvSpPr>
        <p:spPr>
          <a:xfrm>
            <a:off x="773700" y="1806450"/>
            <a:ext cx="7596600" cy="15306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p:txBody>
      </p:sp>
      <p:sp>
        <p:nvSpPr>
          <p:cNvPr id="19" name="Google Shape;19;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sp>
        <p:nvSpPr>
          <p:cNvPr id="21" name="Google Shape;21;p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4"/>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3" name="Google Shape;23;p4"/>
          <p:cNvSpPr txBox="1"/>
          <p:nvPr>
            <p:ph idx="1" type="body"/>
          </p:nvPr>
        </p:nvSpPr>
        <p:spPr>
          <a:xfrm>
            <a:off x="311700" y="1225225"/>
            <a:ext cx="8520600" cy="33540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4" name="Google Shape;24;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5" name="Shape 25"/>
        <p:cNvGrpSpPr/>
        <p:nvPr/>
      </p:nvGrpSpPr>
      <p:grpSpPr>
        <a:xfrm>
          <a:off x="0" y="0"/>
          <a:ext cx="0" cy="0"/>
          <a:chOff x="0" y="0"/>
          <a:chExt cx="0" cy="0"/>
        </a:xfrm>
      </p:grpSpPr>
      <p:sp>
        <p:nvSpPr>
          <p:cNvPr id="26" name="Google Shape;26;p5"/>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7" name="Google Shape;27;p5"/>
          <p:cNvSpPr txBox="1"/>
          <p:nvPr>
            <p:ph idx="1" type="body"/>
          </p:nvPr>
        </p:nvSpPr>
        <p:spPr>
          <a:xfrm>
            <a:off x="311700" y="1225225"/>
            <a:ext cx="3999900" cy="33540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8" name="Google Shape;28;p5"/>
          <p:cNvSpPr txBox="1"/>
          <p:nvPr>
            <p:ph idx="2" type="body"/>
          </p:nvPr>
        </p:nvSpPr>
        <p:spPr>
          <a:xfrm>
            <a:off x="4832400" y="1225225"/>
            <a:ext cx="3999900" cy="33540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9" name="Google Shape;29;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0" name="Shape 30"/>
        <p:cNvGrpSpPr/>
        <p:nvPr/>
      </p:nvGrpSpPr>
      <p:grpSpPr>
        <a:xfrm>
          <a:off x="0" y="0"/>
          <a:ext cx="0" cy="0"/>
          <a:chOff x="0" y="0"/>
          <a:chExt cx="0" cy="0"/>
        </a:xfrm>
      </p:grpSpPr>
      <p:sp>
        <p:nvSpPr>
          <p:cNvPr id="31" name="Google Shape;31;p6"/>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32" name="Google Shape;32;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3" name="Shape 33"/>
        <p:cNvGrpSpPr/>
        <p:nvPr/>
      </p:nvGrpSpPr>
      <p:grpSpPr>
        <a:xfrm>
          <a:off x="0" y="0"/>
          <a:ext cx="0" cy="0"/>
          <a:chOff x="0" y="0"/>
          <a:chExt cx="0" cy="0"/>
        </a:xfrm>
      </p:grpSpPr>
      <p:sp>
        <p:nvSpPr>
          <p:cNvPr id="34" name="Google Shape;34;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35" name="Google Shape;35;p7"/>
          <p:cNvSpPr txBox="1"/>
          <p:nvPr>
            <p:ph idx="1" type="body"/>
          </p:nvPr>
        </p:nvSpPr>
        <p:spPr>
          <a:xfrm>
            <a:off x="311700" y="1399400"/>
            <a:ext cx="2808000" cy="27849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6" name="Google Shape;36;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7" name="Shape 37"/>
        <p:cNvGrpSpPr/>
        <p:nvPr/>
      </p:nvGrpSpPr>
      <p:grpSpPr>
        <a:xfrm>
          <a:off x="0" y="0"/>
          <a:ext cx="0" cy="0"/>
          <a:chOff x="0" y="0"/>
          <a:chExt cx="0" cy="0"/>
        </a:xfrm>
      </p:grpSpPr>
      <p:sp>
        <p:nvSpPr>
          <p:cNvPr id="38" name="Google Shape;38;p8"/>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8"/>
          <p:cNvSpPr txBox="1"/>
          <p:nvPr>
            <p:ph type="title"/>
          </p:nvPr>
        </p:nvSpPr>
        <p:spPr>
          <a:xfrm>
            <a:off x="490250" y="450150"/>
            <a:ext cx="5878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40" name="Google Shape;40;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1" name="Shape 41"/>
        <p:cNvGrpSpPr/>
        <p:nvPr/>
      </p:nvGrpSpPr>
      <p:grpSpPr>
        <a:xfrm>
          <a:off x="0" y="0"/>
          <a:ext cx="0" cy="0"/>
          <a:chOff x="0" y="0"/>
          <a:chExt cx="0" cy="0"/>
        </a:xfrm>
      </p:grpSpPr>
      <p:sp>
        <p:nvSpPr>
          <p:cNvPr id="42" name="Google Shape;42;p9"/>
          <p:cNvSpPr/>
          <p:nvPr/>
        </p:nvSpPr>
        <p:spPr>
          <a:xfrm>
            <a:off x="4572000" y="-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3" name="Google Shape;43;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4" name="Google Shape;44;p9"/>
          <p:cNvSpPr txBox="1"/>
          <p:nvPr>
            <p:ph type="title"/>
          </p:nvPr>
        </p:nvSpPr>
        <p:spPr>
          <a:xfrm>
            <a:off x="265500" y="929275"/>
            <a:ext cx="4045200" cy="17862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lt2"/>
              </a:buClr>
              <a:buSzPts val="4200"/>
              <a:buNone/>
              <a:defRPr>
                <a:solidFill>
                  <a:schemeClr val="lt2"/>
                </a:solidFill>
              </a:defRPr>
            </a:lvl1pPr>
            <a:lvl2pPr lvl="1" algn="ctr">
              <a:spcBef>
                <a:spcPts val="0"/>
              </a:spcBef>
              <a:spcAft>
                <a:spcPts val="0"/>
              </a:spcAft>
              <a:buClr>
                <a:schemeClr val="lt2"/>
              </a:buClr>
              <a:buSzPts val="4200"/>
              <a:buNone/>
              <a:defRPr>
                <a:solidFill>
                  <a:schemeClr val="lt2"/>
                </a:solidFill>
              </a:defRPr>
            </a:lvl2pPr>
            <a:lvl3pPr lvl="2" algn="ctr">
              <a:spcBef>
                <a:spcPts val="0"/>
              </a:spcBef>
              <a:spcAft>
                <a:spcPts val="0"/>
              </a:spcAft>
              <a:buClr>
                <a:schemeClr val="lt2"/>
              </a:buClr>
              <a:buSzPts val="4200"/>
              <a:buNone/>
              <a:defRPr>
                <a:solidFill>
                  <a:schemeClr val="lt2"/>
                </a:solidFill>
              </a:defRPr>
            </a:lvl3pPr>
            <a:lvl4pPr lvl="3" algn="ctr">
              <a:spcBef>
                <a:spcPts val="0"/>
              </a:spcBef>
              <a:spcAft>
                <a:spcPts val="0"/>
              </a:spcAft>
              <a:buClr>
                <a:schemeClr val="lt2"/>
              </a:buClr>
              <a:buSzPts val="4200"/>
              <a:buNone/>
              <a:defRPr>
                <a:solidFill>
                  <a:schemeClr val="lt2"/>
                </a:solidFill>
              </a:defRPr>
            </a:lvl4pPr>
            <a:lvl5pPr lvl="4" algn="ctr">
              <a:spcBef>
                <a:spcPts val="0"/>
              </a:spcBef>
              <a:spcAft>
                <a:spcPts val="0"/>
              </a:spcAft>
              <a:buClr>
                <a:schemeClr val="lt2"/>
              </a:buClr>
              <a:buSzPts val="4200"/>
              <a:buNone/>
              <a:defRPr>
                <a:solidFill>
                  <a:schemeClr val="lt2"/>
                </a:solidFill>
              </a:defRPr>
            </a:lvl5pPr>
            <a:lvl6pPr lvl="5" algn="ctr">
              <a:spcBef>
                <a:spcPts val="0"/>
              </a:spcBef>
              <a:spcAft>
                <a:spcPts val="0"/>
              </a:spcAft>
              <a:buClr>
                <a:schemeClr val="lt2"/>
              </a:buClr>
              <a:buSzPts val="4200"/>
              <a:buNone/>
              <a:defRPr>
                <a:solidFill>
                  <a:schemeClr val="lt2"/>
                </a:solidFill>
              </a:defRPr>
            </a:lvl6pPr>
            <a:lvl7pPr lvl="6" algn="ctr">
              <a:spcBef>
                <a:spcPts val="0"/>
              </a:spcBef>
              <a:spcAft>
                <a:spcPts val="0"/>
              </a:spcAft>
              <a:buClr>
                <a:schemeClr val="lt2"/>
              </a:buClr>
              <a:buSzPts val="4200"/>
              <a:buNone/>
              <a:defRPr>
                <a:solidFill>
                  <a:schemeClr val="lt2"/>
                </a:solidFill>
              </a:defRPr>
            </a:lvl7pPr>
            <a:lvl8pPr lvl="7" algn="ctr">
              <a:spcBef>
                <a:spcPts val="0"/>
              </a:spcBef>
              <a:spcAft>
                <a:spcPts val="0"/>
              </a:spcAft>
              <a:buClr>
                <a:schemeClr val="lt2"/>
              </a:buClr>
              <a:buSzPts val="4200"/>
              <a:buNone/>
              <a:defRPr>
                <a:solidFill>
                  <a:schemeClr val="lt2"/>
                </a:solidFill>
              </a:defRPr>
            </a:lvl8pPr>
            <a:lvl9pPr lvl="8" algn="ctr">
              <a:spcBef>
                <a:spcPts val="0"/>
              </a:spcBef>
              <a:spcAft>
                <a:spcPts val="0"/>
              </a:spcAft>
              <a:buClr>
                <a:schemeClr val="lt2"/>
              </a:buClr>
              <a:buSzPts val="4200"/>
              <a:buNone/>
              <a:defRPr>
                <a:solidFill>
                  <a:schemeClr val="lt2"/>
                </a:solidFill>
              </a:defRPr>
            </a:lvl9pPr>
          </a:lstStyle>
          <a:p/>
        </p:txBody>
      </p:sp>
      <p:sp>
        <p:nvSpPr>
          <p:cNvPr id="45" name="Google Shape;45;p9"/>
          <p:cNvSpPr txBox="1"/>
          <p:nvPr>
            <p:ph idx="1" type="subTitle"/>
          </p:nvPr>
        </p:nvSpPr>
        <p:spPr>
          <a:xfrm>
            <a:off x="265500" y="2769001"/>
            <a:ext cx="4045200" cy="1574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400"/>
              <a:buFont typeface="Economica"/>
              <a:buNone/>
              <a:defRPr sz="2400">
                <a:latin typeface="Economica"/>
                <a:ea typeface="Economica"/>
                <a:cs typeface="Economica"/>
                <a:sym typeface="Economica"/>
              </a:defRPr>
            </a:lvl1pPr>
            <a:lvl2pPr lvl="1" algn="ctr">
              <a:lnSpc>
                <a:spcPct val="100000"/>
              </a:lnSpc>
              <a:spcBef>
                <a:spcPts val="0"/>
              </a:spcBef>
              <a:spcAft>
                <a:spcPts val="0"/>
              </a:spcAft>
              <a:buSzPts val="2400"/>
              <a:buFont typeface="Economica"/>
              <a:buNone/>
              <a:defRPr sz="2400">
                <a:latin typeface="Economica"/>
                <a:ea typeface="Economica"/>
                <a:cs typeface="Economica"/>
                <a:sym typeface="Economica"/>
              </a:defRPr>
            </a:lvl2pPr>
            <a:lvl3pPr lvl="2" algn="ctr">
              <a:lnSpc>
                <a:spcPct val="100000"/>
              </a:lnSpc>
              <a:spcBef>
                <a:spcPts val="0"/>
              </a:spcBef>
              <a:spcAft>
                <a:spcPts val="0"/>
              </a:spcAft>
              <a:buSzPts val="2400"/>
              <a:buFont typeface="Economica"/>
              <a:buNone/>
              <a:defRPr sz="2400">
                <a:latin typeface="Economica"/>
                <a:ea typeface="Economica"/>
                <a:cs typeface="Economica"/>
                <a:sym typeface="Economica"/>
              </a:defRPr>
            </a:lvl3pPr>
            <a:lvl4pPr lvl="3" algn="ctr">
              <a:lnSpc>
                <a:spcPct val="100000"/>
              </a:lnSpc>
              <a:spcBef>
                <a:spcPts val="0"/>
              </a:spcBef>
              <a:spcAft>
                <a:spcPts val="0"/>
              </a:spcAft>
              <a:buSzPts val="2400"/>
              <a:buFont typeface="Economica"/>
              <a:buNone/>
              <a:defRPr sz="2400">
                <a:latin typeface="Economica"/>
                <a:ea typeface="Economica"/>
                <a:cs typeface="Economica"/>
                <a:sym typeface="Economica"/>
              </a:defRPr>
            </a:lvl4pPr>
            <a:lvl5pPr lvl="4" algn="ctr">
              <a:lnSpc>
                <a:spcPct val="100000"/>
              </a:lnSpc>
              <a:spcBef>
                <a:spcPts val="0"/>
              </a:spcBef>
              <a:spcAft>
                <a:spcPts val="0"/>
              </a:spcAft>
              <a:buSzPts val="2400"/>
              <a:buFont typeface="Economica"/>
              <a:buNone/>
              <a:defRPr sz="2400">
                <a:latin typeface="Economica"/>
                <a:ea typeface="Economica"/>
                <a:cs typeface="Economica"/>
                <a:sym typeface="Economica"/>
              </a:defRPr>
            </a:lvl5pPr>
            <a:lvl6pPr lvl="5" algn="ctr">
              <a:lnSpc>
                <a:spcPct val="100000"/>
              </a:lnSpc>
              <a:spcBef>
                <a:spcPts val="0"/>
              </a:spcBef>
              <a:spcAft>
                <a:spcPts val="0"/>
              </a:spcAft>
              <a:buSzPts val="2400"/>
              <a:buFont typeface="Economica"/>
              <a:buNone/>
              <a:defRPr sz="2400">
                <a:latin typeface="Economica"/>
                <a:ea typeface="Economica"/>
                <a:cs typeface="Economica"/>
                <a:sym typeface="Economica"/>
              </a:defRPr>
            </a:lvl6pPr>
            <a:lvl7pPr lvl="6" algn="ctr">
              <a:lnSpc>
                <a:spcPct val="100000"/>
              </a:lnSpc>
              <a:spcBef>
                <a:spcPts val="0"/>
              </a:spcBef>
              <a:spcAft>
                <a:spcPts val="0"/>
              </a:spcAft>
              <a:buSzPts val="2400"/>
              <a:buFont typeface="Economica"/>
              <a:buNone/>
              <a:defRPr sz="2400">
                <a:latin typeface="Economica"/>
                <a:ea typeface="Economica"/>
                <a:cs typeface="Economica"/>
                <a:sym typeface="Economica"/>
              </a:defRPr>
            </a:lvl7pPr>
            <a:lvl8pPr lvl="7" algn="ctr">
              <a:lnSpc>
                <a:spcPct val="100000"/>
              </a:lnSpc>
              <a:spcBef>
                <a:spcPts val="0"/>
              </a:spcBef>
              <a:spcAft>
                <a:spcPts val="0"/>
              </a:spcAft>
              <a:buSzPts val="2400"/>
              <a:buFont typeface="Economica"/>
              <a:buNone/>
              <a:defRPr sz="2400">
                <a:latin typeface="Economica"/>
                <a:ea typeface="Economica"/>
                <a:cs typeface="Economica"/>
                <a:sym typeface="Economica"/>
              </a:defRPr>
            </a:lvl8pPr>
            <a:lvl9pPr lvl="8" algn="ctr">
              <a:lnSpc>
                <a:spcPct val="100000"/>
              </a:lnSpc>
              <a:spcBef>
                <a:spcPts val="0"/>
              </a:spcBef>
              <a:spcAft>
                <a:spcPts val="0"/>
              </a:spcAft>
              <a:buSzPts val="2400"/>
              <a:buFont typeface="Economica"/>
              <a:buNone/>
              <a:defRPr sz="2400">
                <a:latin typeface="Economica"/>
                <a:ea typeface="Economica"/>
                <a:cs typeface="Economica"/>
                <a:sym typeface="Economica"/>
              </a:defRPr>
            </a:lvl9pPr>
          </a:lstStyle>
          <a:p/>
        </p:txBody>
      </p:sp>
      <p:sp>
        <p:nvSpPr>
          <p:cNvPr id="46" name="Google Shape;46;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47" name="Google Shape;47;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8" name="Shape 48"/>
        <p:cNvGrpSpPr/>
        <p:nvPr/>
      </p:nvGrpSpPr>
      <p:grpSpPr>
        <a:xfrm>
          <a:off x="0" y="0"/>
          <a:ext cx="0" cy="0"/>
          <a:chOff x="0" y="0"/>
          <a:chExt cx="0" cy="0"/>
        </a:xfrm>
      </p:grpSpPr>
      <p:sp>
        <p:nvSpPr>
          <p:cNvPr id="49" name="Google Shape;49;p10"/>
          <p:cNvSpPr txBox="1"/>
          <p:nvPr>
            <p:ph idx="1" type="body"/>
          </p:nvPr>
        </p:nvSpPr>
        <p:spPr>
          <a:xfrm>
            <a:off x="319500" y="42189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2400"/>
              <a:buFont typeface="Economica"/>
              <a:buNone/>
              <a:defRPr sz="2400">
                <a:latin typeface="Economica"/>
                <a:ea typeface="Economica"/>
                <a:cs typeface="Economica"/>
                <a:sym typeface="Economica"/>
              </a:defRPr>
            </a:lvl1pPr>
          </a:lstStyle>
          <a:p/>
        </p:txBody>
      </p:sp>
      <p:sp>
        <p:nvSpPr>
          <p:cNvPr id="50" name="Google Shape;50;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lux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315925"/>
            <a:ext cx="8520600" cy="831300"/>
          </a:xfrm>
          <a:prstGeom prst="rect">
            <a:avLst/>
          </a:prstGeom>
          <a:noFill/>
          <a:ln>
            <a:noFill/>
          </a:ln>
        </p:spPr>
        <p:txBody>
          <a:bodyPr anchorCtr="0" anchor="b" bIns="91425" lIns="91425" spcFirstLastPara="1" rIns="91425" wrap="square" tIns="91425">
            <a:normAutofit/>
          </a:bodyPr>
          <a:lstStyle>
            <a:lvl1pPr lvl="0">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1pPr>
            <a:lvl2pPr lvl="1">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2pPr>
            <a:lvl3pPr lvl="2">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3pPr>
            <a:lvl4pPr lvl="3">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4pPr>
            <a:lvl5pPr lvl="4">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5pPr>
            <a:lvl6pPr lvl="5">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6pPr>
            <a:lvl7pPr lvl="6">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7pPr>
            <a:lvl8pPr lvl="7">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8pPr>
            <a:lvl9pPr lvl="8">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9pPr>
          </a:lstStyle>
          <a:p/>
        </p:txBody>
      </p:sp>
      <p:sp>
        <p:nvSpPr>
          <p:cNvPr id="7" name="Google Shape;7;p1"/>
          <p:cNvSpPr txBox="1"/>
          <p:nvPr>
            <p:ph idx="1" type="body"/>
          </p:nvPr>
        </p:nvSpPr>
        <p:spPr>
          <a:xfrm>
            <a:off x="311700" y="1225225"/>
            <a:ext cx="8520600" cy="33540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1"/>
              </a:buClr>
              <a:buSzPts val="1800"/>
              <a:buFont typeface="Open Sans"/>
              <a:buChar char="●"/>
              <a:defRPr sz="1800">
                <a:solidFill>
                  <a:schemeClr val="dk1"/>
                </a:solidFill>
                <a:latin typeface="Open Sans"/>
                <a:ea typeface="Open Sans"/>
                <a:cs typeface="Open Sans"/>
                <a:sym typeface="Open Sans"/>
              </a:defRPr>
            </a:lvl1pPr>
            <a:lvl2pPr indent="-317500" lvl="1" marL="9144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2pPr>
            <a:lvl3pPr indent="-317500" lvl="2" marL="13716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3pPr>
            <a:lvl4pPr indent="-317500" lvl="3" marL="18288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4pPr>
            <a:lvl5pPr indent="-317500" lvl="4" marL="22860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5pPr>
            <a:lvl6pPr indent="-317500" lvl="5" marL="27432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6pPr>
            <a:lvl7pPr indent="-317500" lvl="6" marL="32004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7pPr>
            <a:lvl8pPr indent="-317500" lvl="7" marL="36576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8pPr>
            <a:lvl9pPr indent="-317500" lvl="8" marL="41148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1"/>
                </a:solidFill>
                <a:latin typeface="Economica"/>
                <a:ea typeface="Economica"/>
                <a:cs typeface="Economica"/>
                <a:sym typeface="Economica"/>
              </a:defRPr>
            </a:lvl1pPr>
            <a:lvl2pPr lvl="1" algn="r">
              <a:buNone/>
              <a:defRPr sz="1000">
                <a:solidFill>
                  <a:schemeClr val="dk1"/>
                </a:solidFill>
                <a:latin typeface="Economica"/>
                <a:ea typeface="Economica"/>
                <a:cs typeface="Economica"/>
                <a:sym typeface="Economica"/>
              </a:defRPr>
            </a:lvl2pPr>
            <a:lvl3pPr lvl="2" algn="r">
              <a:buNone/>
              <a:defRPr sz="1000">
                <a:solidFill>
                  <a:schemeClr val="dk1"/>
                </a:solidFill>
                <a:latin typeface="Economica"/>
                <a:ea typeface="Economica"/>
                <a:cs typeface="Economica"/>
                <a:sym typeface="Economica"/>
              </a:defRPr>
            </a:lvl3pPr>
            <a:lvl4pPr lvl="3" algn="r">
              <a:buNone/>
              <a:defRPr sz="1000">
                <a:solidFill>
                  <a:schemeClr val="dk1"/>
                </a:solidFill>
                <a:latin typeface="Economica"/>
                <a:ea typeface="Economica"/>
                <a:cs typeface="Economica"/>
                <a:sym typeface="Economica"/>
              </a:defRPr>
            </a:lvl4pPr>
            <a:lvl5pPr lvl="4" algn="r">
              <a:buNone/>
              <a:defRPr sz="1000">
                <a:solidFill>
                  <a:schemeClr val="dk1"/>
                </a:solidFill>
                <a:latin typeface="Economica"/>
                <a:ea typeface="Economica"/>
                <a:cs typeface="Economica"/>
                <a:sym typeface="Economica"/>
              </a:defRPr>
            </a:lvl5pPr>
            <a:lvl6pPr lvl="5" algn="r">
              <a:buNone/>
              <a:defRPr sz="1000">
                <a:solidFill>
                  <a:schemeClr val="dk1"/>
                </a:solidFill>
                <a:latin typeface="Economica"/>
                <a:ea typeface="Economica"/>
                <a:cs typeface="Economica"/>
                <a:sym typeface="Economica"/>
              </a:defRPr>
            </a:lvl6pPr>
            <a:lvl7pPr lvl="6" algn="r">
              <a:buNone/>
              <a:defRPr sz="1000">
                <a:solidFill>
                  <a:schemeClr val="dk1"/>
                </a:solidFill>
                <a:latin typeface="Economica"/>
                <a:ea typeface="Economica"/>
                <a:cs typeface="Economica"/>
                <a:sym typeface="Economica"/>
              </a:defRPr>
            </a:lvl7pPr>
            <a:lvl8pPr lvl="7" algn="r">
              <a:buNone/>
              <a:defRPr sz="1000">
                <a:solidFill>
                  <a:schemeClr val="dk1"/>
                </a:solidFill>
                <a:latin typeface="Economica"/>
                <a:ea typeface="Economica"/>
                <a:cs typeface="Economica"/>
                <a:sym typeface="Economica"/>
              </a:defRPr>
            </a:lvl8pPr>
            <a:lvl9pPr lvl="8" algn="r">
              <a:buNone/>
              <a:defRPr sz="1000">
                <a:solidFill>
                  <a:schemeClr val="dk1"/>
                </a:solidFill>
                <a:latin typeface="Economica"/>
                <a:ea typeface="Economica"/>
                <a:cs typeface="Economica"/>
                <a:sym typeface="Economica"/>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3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4.pn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5.png"/><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7.png"/><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3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hyperlink" Target="https://www.kaggle.com/datasets/thedevastator/supermarket-ordering-invoicing-and-sales-analysi?select=Invoices.csv" TargetMode="External"/><Relationship Id="rId4" Type="http://schemas.openxmlformats.org/officeDocument/2006/relationships/hyperlink" Target="https://www.kaggle.com/datasets/datafiniti/fast-food-restaurants"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3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3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1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9.png"/><Relationship Id="rId4" Type="http://schemas.openxmlformats.org/officeDocument/2006/relationships/image" Target="../media/image1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13.png"/><Relationship Id="rId4" Type="http://schemas.openxmlformats.org/officeDocument/2006/relationships/image" Target="../media/image1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20.png"/><Relationship Id="rId4" Type="http://schemas.openxmlformats.org/officeDocument/2006/relationships/image" Target="../media/image1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3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3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22.png"/><Relationship Id="rId4" Type="http://schemas.openxmlformats.org/officeDocument/2006/relationships/image" Target="../media/image2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2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3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3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hyperlink" Target="https://www.postgresql.org/docs/15/index.html" TargetMode="External"/><Relationship Id="rId4" Type="http://schemas.openxmlformats.org/officeDocument/2006/relationships/hyperlink" Target="https://rubygarage.org/blog/database-denormalization-with-examples"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2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3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sp>
        <p:nvSpPr>
          <p:cNvPr id="62" name="Google Shape;62;p13"/>
          <p:cNvSpPr txBox="1"/>
          <p:nvPr>
            <p:ph type="ctrTitle"/>
          </p:nvPr>
        </p:nvSpPr>
        <p:spPr>
          <a:xfrm>
            <a:off x="2732550" y="1099850"/>
            <a:ext cx="4262700" cy="2030700"/>
          </a:xfrm>
          <a:prstGeom prst="rect">
            <a:avLst/>
          </a:prstGeom>
        </p:spPr>
        <p:txBody>
          <a:bodyPr anchorCtr="0" anchor="b" bIns="91425" lIns="91425" spcFirstLastPara="1" rIns="91425" wrap="square" tIns="91425">
            <a:normAutofit/>
          </a:bodyPr>
          <a:lstStyle/>
          <a:p>
            <a:pPr indent="0" lvl="0" marL="0" rtl="0" algn="ctr">
              <a:lnSpc>
                <a:spcPct val="115000"/>
              </a:lnSpc>
              <a:spcBef>
                <a:spcPts val="0"/>
              </a:spcBef>
              <a:spcAft>
                <a:spcPts val="0"/>
              </a:spcAft>
              <a:buNone/>
            </a:pPr>
            <a:r>
              <a:rPr lang="en-GB" sz="3200">
                <a:solidFill>
                  <a:srgbClr val="4472C4"/>
                </a:solidFill>
                <a:latin typeface="Calibri"/>
                <a:ea typeface="Calibri"/>
                <a:cs typeface="Calibri"/>
                <a:sym typeface="Calibri"/>
              </a:rPr>
              <a:t>ADVANCED DATABASE MANAGEMENT TERM PROJECT</a:t>
            </a:r>
            <a:endParaRPr/>
          </a:p>
        </p:txBody>
      </p:sp>
      <p:sp>
        <p:nvSpPr>
          <p:cNvPr id="63" name="Google Shape;63;p13"/>
          <p:cNvSpPr txBox="1"/>
          <p:nvPr>
            <p:ph idx="1" type="subTitle"/>
          </p:nvPr>
        </p:nvSpPr>
        <p:spPr>
          <a:xfrm>
            <a:off x="3336600" y="3628155"/>
            <a:ext cx="3054600" cy="701400"/>
          </a:xfrm>
          <a:prstGeom prst="rect">
            <a:avLst/>
          </a:prstGeom>
        </p:spPr>
        <p:txBody>
          <a:bodyPr anchorCtr="0" anchor="t" bIns="91425" lIns="91425" spcFirstLastPara="1" rIns="91425" wrap="square" tIns="91425">
            <a:noAutofit/>
          </a:bodyPr>
          <a:lstStyle/>
          <a:p>
            <a:pPr indent="0" lvl="0" marL="0" rtl="0" algn="ctr">
              <a:lnSpc>
                <a:spcPct val="95000"/>
              </a:lnSpc>
              <a:spcBef>
                <a:spcPts val="0"/>
              </a:spcBef>
              <a:spcAft>
                <a:spcPts val="0"/>
              </a:spcAft>
              <a:buClr>
                <a:schemeClr val="dk1"/>
              </a:buClr>
              <a:buSzPts val="523"/>
              <a:buFont typeface="Arial"/>
              <a:buNone/>
            </a:pPr>
            <a:r>
              <a:rPr lang="en-GB" sz="1178">
                <a:latin typeface="Calibri"/>
                <a:ea typeface="Calibri"/>
                <a:cs typeface="Calibri"/>
                <a:sym typeface="Calibri"/>
              </a:rPr>
              <a:t>BU MET CS 779 </a:t>
            </a:r>
            <a:endParaRPr sz="1178">
              <a:latin typeface="Calibri"/>
              <a:ea typeface="Calibri"/>
              <a:cs typeface="Calibri"/>
              <a:sym typeface="Calibri"/>
            </a:endParaRPr>
          </a:p>
          <a:p>
            <a:pPr indent="0" lvl="0" marL="0" rtl="0" algn="ctr">
              <a:lnSpc>
                <a:spcPct val="95000"/>
              </a:lnSpc>
              <a:spcBef>
                <a:spcPts val="0"/>
              </a:spcBef>
              <a:spcAft>
                <a:spcPts val="0"/>
              </a:spcAft>
              <a:buClr>
                <a:schemeClr val="dk1"/>
              </a:buClr>
              <a:buSzPts val="523"/>
              <a:buFont typeface="Arial"/>
              <a:buNone/>
            </a:pPr>
            <a:r>
              <a:rPr lang="en-GB" sz="1178">
                <a:latin typeface="Arial"/>
                <a:ea typeface="Arial"/>
                <a:cs typeface="Arial"/>
                <a:sym typeface="Arial"/>
              </a:rPr>
              <a:t>Bei Wang</a:t>
            </a:r>
            <a:endParaRPr sz="1178">
              <a:latin typeface="Arial"/>
              <a:ea typeface="Arial"/>
              <a:cs typeface="Arial"/>
              <a:sym typeface="Arial"/>
            </a:endParaRPr>
          </a:p>
          <a:p>
            <a:pPr indent="0" lvl="0" marL="0" rtl="0" algn="ctr">
              <a:lnSpc>
                <a:spcPct val="95000"/>
              </a:lnSpc>
              <a:spcBef>
                <a:spcPts val="0"/>
              </a:spcBef>
              <a:spcAft>
                <a:spcPts val="0"/>
              </a:spcAft>
              <a:buClr>
                <a:schemeClr val="dk1"/>
              </a:buClr>
              <a:buSzPts val="523"/>
              <a:buFont typeface="Arial"/>
              <a:buNone/>
            </a:pPr>
            <a:r>
              <a:rPr lang="en-GB" sz="1060">
                <a:latin typeface="Arial"/>
                <a:ea typeface="Arial"/>
                <a:cs typeface="Arial"/>
                <a:sym typeface="Arial"/>
              </a:rPr>
              <a:t>2023/02</a:t>
            </a:r>
            <a:endParaRPr sz="1060">
              <a:latin typeface="Arial"/>
              <a:ea typeface="Arial"/>
              <a:cs typeface="Arial"/>
              <a:sym typeface="Arial"/>
            </a:endParaRPr>
          </a:p>
          <a:p>
            <a:pPr indent="0" lvl="0" marL="0" rtl="0" algn="ctr">
              <a:lnSpc>
                <a:spcPct val="80000"/>
              </a:lnSpc>
              <a:spcBef>
                <a:spcPts val="0"/>
              </a:spcBef>
              <a:spcAft>
                <a:spcPts val="0"/>
              </a:spcAft>
              <a:buSzPts val="523"/>
              <a:buNone/>
            </a:pPr>
            <a:r>
              <a:t/>
            </a:r>
            <a:endParaRPr sz="997"/>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22"/>
          <p:cNvSpPr txBox="1"/>
          <p:nvPr>
            <p:ph type="title"/>
          </p:nvPr>
        </p:nvSpPr>
        <p:spPr>
          <a:xfrm>
            <a:off x="311700" y="315925"/>
            <a:ext cx="44565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GB"/>
              <a:t>Constellation Dimensional </a:t>
            </a:r>
            <a:endParaRPr/>
          </a:p>
        </p:txBody>
      </p:sp>
      <p:sp>
        <p:nvSpPr>
          <p:cNvPr id="120" name="Google Shape;120;p22"/>
          <p:cNvSpPr txBox="1"/>
          <p:nvPr>
            <p:ph idx="1" type="body"/>
          </p:nvPr>
        </p:nvSpPr>
        <p:spPr>
          <a:xfrm>
            <a:off x="311700" y="1222575"/>
            <a:ext cx="3617100" cy="3799200"/>
          </a:xfrm>
          <a:prstGeom prst="rect">
            <a:avLst/>
          </a:prstGeom>
        </p:spPr>
        <p:txBody>
          <a:bodyPr anchorCtr="0" anchor="t" bIns="91425" lIns="91425" spcFirstLastPara="1" rIns="91425" wrap="square" tIns="91425">
            <a:normAutofit/>
          </a:bodyPr>
          <a:lstStyle/>
          <a:p>
            <a:pPr indent="457200" lvl="0" marL="0" rtl="0" algn="l">
              <a:lnSpc>
                <a:spcPct val="107916"/>
              </a:lnSpc>
              <a:spcBef>
                <a:spcPts val="0"/>
              </a:spcBef>
              <a:spcAft>
                <a:spcPts val="0"/>
              </a:spcAft>
              <a:buNone/>
            </a:pPr>
            <a:r>
              <a:t/>
            </a:r>
            <a:endParaRPr sz="1400">
              <a:latin typeface="Times New Roman"/>
              <a:ea typeface="Times New Roman"/>
              <a:cs typeface="Times New Roman"/>
              <a:sym typeface="Times New Roman"/>
            </a:endParaRPr>
          </a:p>
          <a:p>
            <a:pPr indent="457200" lvl="0" marL="0" rtl="0" algn="l">
              <a:lnSpc>
                <a:spcPct val="107916"/>
              </a:lnSpc>
              <a:spcBef>
                <a:spcPts val="800"/>
              </a:spcBef>
              <a:spcAft>
                <a:spcPts val="0"/>
              </a:spcAft>
              <a:buClr>
                <a:schemeClr val="dk1"/>
              </a:buClr>
              <a:buSzPts val="1100"/>
              <a:buFont typeface="Arial"/>
              <a:buNone/>
            </a:pPr>
            <a:r>
              <a:rPr lang="en-GB" sz="1400">
                <a:latin typeface="Times New Roman"/>
                <a:ea typeface="Times New Roman"/>
                <a:cs typeface="Times New Roman"/>
                <a:sym typeface="Times New Roman"/>
              </a:rPr>
              <a:t>The constellation dimension model contains dimension tables and fact tables. The dimension table is used to supplement the fact table to describe and restore the scene when the fact occurs. Fact tables contain dimensions and measures, and all data can be generated through calculations based on such fact tables.</a:t>
            </a:r>
            <a:endParaRPr sz="1400">
              <a:latin typeface="Times New Roman"/>
              <a:ea typeface="Times New Roman"/>
              <a:cs typeface="Times New Roman"/>
              <a:sym typeface="Times New Roman"/>
            </a:endParaRPr>
          </a:p>
          <a:p>
            <a:pPr indent="0" lvl="0" marL="0" rtl="0" algn="l">
              <a:spcBef>
                <a:spcPts val="800"/>
              </a:spcBef>
              <a:spcAft>
                <a:spcPts val="1200"/>
              </a:spcAft>
              <a:buNone/>
            </a:pPr>
            <a:r>
              <a:t/>
            </a:r>
            <a:endParaRPr/>
          </a:p>
        </p:txBody>
      </p:sp>
      <p:pic>
        <p:nvPicPr>
          <p:cNvPr id="121" name="Google Shape;121;p22"/>
          <p:cNvPicPr preferRelativeResize="0"/>
          <p:nvPr/>
        </p:nvPicPr>
        <p:blipFill rotWithShape="1">
          <a:blip r:embed="rId3">
            <a:alphaModFix/>
          </a:blip>
          <a:srcRect b="0" l="0" r="0" t="3567"/>
          <a:stretch/>
        </p:blipFill>
        <p:spPr>
          <a:xfrm>
            <a:off x="4920600" y="152400"/>
            <a:ext cx="3965896" cy="483869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23"/>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GB"/>
              <a:t>SCD Explanation</a:t>
            </a:r>
            <a:endParaRPr/>
          </a:p>
        </p:txBody>
      </p:sp>
      <p:sp>
        <p:nvSpPr>
          <p:cNvPr id="127" name="Google Shape;127;p23"/>
          <p:cNvSpPr txBox="1"/>
          <p:nvPr>
            <p:ph idx="1" type="body"/>
          </p:nvPr>
        </p:nvSpPr>
        <p:spPr>
          <a:xfrm>
            <a:off x="311700" y="1225225"/>
            <a:ext cx="8520600" cy="3690000"/>
          </a:xfrm>
          <a:prstGeom prst="rect">
            <a:avLst/>
          </a:prstGeom>
        </p:spPr>
        <p:txBody>
          <a:bodyPr anchorCtr="0" anchor="t" bIns="91425" lIns="91425" spcFirstLastPara="1" rIns="91425" wrap="square" tIns="91425">
            <a:noAutofit/>
          </a:bodyPr>
          <a:lstStyle/>
          <a:p>
            <a:pPr indent="0" lvl="0" marL="0" rtl="0" algn="l">
              <a:lnSpc>
                <a:spcPct val="107916"/>
              </a:lnSpc>
              <a:spcBef>
                <a:spcPts val="0"/>
              </a:spcBef>
              <a:spcAft>
                <a:spcPts val="0"/>
              </a:spcAft>
              <a:buClr>
                <a:schemeClr val="dk1"/>
              </a:buClr>
              <a:buSzPts val="1100"/>
              <a:buFont typeface="Arial"/>
              <a:buNone/>
            </a:pPr>
            <a:r>
              <a:rPr lang="en-GB" sz="1400">
                <a:latin typeface="Times New Roman"/>
                <a:ea typeface="Times New Roman"/>
                <a:cs typeface="Times New Roman"/>
                <a:sym typeface="Times New Roman"/>
              </a:rPr>
              <a:t>There are 3 slow changing dimensions in my constellation dimension design:</a:t>
            </a:r>
            <a:endParaRPr sz="1400">
              <a:latin typeface="Times New Roman"/>
              <a:ea typeface="Times New Roman"/>
              <a:cs typeface="Times New Roman"/>
              <a:sym typeface="Times New Roman"/>
            </a:endParaRPr>
          </a:p>
          <a:p>
            <a:pPr indent="-317500" lvl="0" marL="457200" rtl="0" algn="l">
              <a:lnSpc>
                <a:spcPct val="107916"/>
              </a:lnSpc>
              <a:spcBef>
                <a:spcPts val="800"/>
              </a:spcBef>
              <a:spcAft>
                <a:spcPts val="0"/>
              </a:spcAft>
              <a:buSzPts val="1400"/>
              <a:buFont typeface="Times New Roman"/>
              <a:buAutoNum type="arabicPeriod"/>
            </a:pPr>
            <a:r>
              <a:rPr lang="en-GB" sz="1400">
                <a:latin typeface="Times New Roman"/>
                <a:ea typeface="Times New Roman"/>
                <a:cs typeface="Times New Roman"/>
                <a:sym typeface="Times New Roman"/>
              </a:rPr>
              <a:t>Type 1 SCDs_overwriting:  tables are Meals, Date, Companies, Month, Year, Cities and States. Total seven table’s data can be overwritten by new data. For example: the company name changed to a new company name, the old name will be overwritten by new like a updated the record:</a:t>
            </a:r>
            <a:endParaRPr sz="1400">
              <a:latin typeface="Times New Roman"/>
              <a:ea typeface="Times New Roman"/>
              <a:cs typeface="Times New Roman"/>
              <a:sym typeface="Times New Roman"/>
            </a:endParaRPr>
          </a:p>
          <a:p>
            <a:pPr indent="0" lvl="0" marL="457200" rtl="0" algn="l">
              <a:lnSpc>
                <a:spcPct val="107916"/>
              </a:lnSpc>
              <a:spcBef>
                <a:spcPts val="800"/>
              </a:spcBef>
              <a:spcAft>
                <a:spcPts val="0"/>
              </a:spcAft>
              <a:buNone/>
            </a:pPr>
            <a:r>
              <a:rPr lang="en-GB" sz="1400">
                <a:latin typeface="Times New Roman"/>
                <a:ea typeface="Times New Roman"/>
                <a:cs typeface="Times New Roman"/>
                <a:sym typeface="Times New Roman"/>
              </a:rPr>
              <a:t>old company name:</a:t>
            </a:r>
            <a:endParaRPr sz="1400">
              <a:latin typeface="Times New Roman"/>
              <a:ea typeface="Times New Roman"/>
              <a:cs typeface="Times New Roman"/>
              <a:sym typeface="Times New Roman"/>
            </a:endParaRPr>
          </a:p>
          <a:p>
            <a:pPr indent="0" lvl="0" marL="457200" rtl="0" algn="l">
              <a:lnSpc>
                <a:spcPct val="107916"/>
              </a:lnSpc>
              <a:spcBef>
                <a:spcPts val="800"/>
              </a:spcBef>
              <a:spcAft>
                <a:spcPts val="0"/>
              </a:spcAft>
              <a:buNone/>
            </a:pPr>
            <a:r>
              <a:t/>
            </a:r>
            <a:endParaRPr sz="1400">
              <a:latin typeface="Times New Roman"/>
              <a:ea typeface="Times New Roman"/>
              <a:cs typeface="Times New Roman"/>
              <a:sym typeface="Times New Roman"/>
            </a:endParaRPr>
          </a:p>
          <a:p>
            <a:pPr indent="0" lvl="0" marL="457200" rtl="0" algn="l">
              <a:lnSpc>
                <a:spcPct val="107916"/>
              </a:lnSpc>
              <a:spcBef>
                <a:spcPts val="800"/>
              </a:spcBef>
              <a:spcAft>
                <a:spcPts val="0"/>
              </a:spcAft>
              <a:buNone/>
            </a:pPr>
            <a:r>
              <a:t/>
            </a:r>
            <a:endParaRPr sz="1400">
              <a:latin typeface="Times New Roman"/>
              <a:ea typeface="Times New Roman"/>
              <a:cs typeface="Times New Roman"/>
              <a:sym typeface="Times New Roman"/>
            </a:endParaRPr>
          </a:p>
          <a:p>
            <a:pPr indent="0" lvl="0" marL="457200" rtl="0" algn="l">
              <a:lnSpc>
                <a:spcPct val="107916"/>
              </a:lnSpc>
              <a:spcBef>
                <a:spcPts val="800"/>
              </a:spcBef>
              <a:spcAft>
                <a:spcPts val="0"/>
              </a:spcAft>
              <a:buClr>
                <a:schemeClr val="dk1"/>
              </a:buClr>
              <a:buSzPts val="1100"/>
              <a:buFont typeface="Arial"/>
              <a:buNone/>
            </a:pPr>
            <a:r>
              <a:rPr lang="en-GB" sz="1400">
                <a:latin typeface="Times New Roman"/>
                <a:ea typeface="Times New Roman"/>
                <a:cs typeface="Times New Roman"/>
                <a:sym typeface="Times New Roman"/>
              </a:rPr>
              <a:t>new company name:</a:t>
            </a:r>
            <a:endParaRPr sz="1400">
              <a:latin typeface="Times New Roman"/>
              <a:ea typeface="Times New Roman"/>
              <a:cs typeface="Times New Roman"/>
              <a:sym typeface="Times New Roman"/>
            </a:endParaRPr>
          </a:p>
          <a:p>
            <a:pPr indent="0" lvl="0" marL="457200" rtl="0" algn="l">
              <a:lnSpc>
                <a:spcPct val="107916"/>
              </a:lnSpc>
              <a:spcBef>
                <a:spcPts val="800"/>
              </a:spcBef>
              <a:spcAft>
                <a:spcPts val="800"/>
              </a:spcAft>
              <a:buNone/>
            </a:pPr>
            <a:r>
              <a:t/>
            </a:r>
            <a:endParaRPr>
              <a:latin typeface="Times New Roman"/>
              <a:ea typeface="Times New Roman"/>
              <a:cs typeface="Times New Roman"/>
              <a:sym typeface="Times New Roman"/>
            </a:endParaRPr>
          </a:p>
        </p:txBody>
      </p:sp>
      <p:pic>
        <p:nvPicPr>
          <p:cNvPr id="128" name="Google Shape;128;p23"/>
          <p:cNvPicPr preferRelativeResize="0"/>
          <p:nvPr/>
        </p:nvPicPr>
        <p:blipFill>
          <a:blip r:embed="rId3">
            <a:alphaModFix/>
          </a:blip>
          <a:stretch>
            <a:fillRect/>
          </a:stretch>
        </p:blipFill>
        <p:spPr>
          <a:xfrm>
            <a:off x="898400" y="2705425"/>
            <a:ext cx="6968057" cy="524850"/>
          </a:xfrm>
          <a:prstGeom prst="rect">
            <a:avLst/>
          </a:prstGeom>
          <a:noFill/>
          <a:ln>
            <a:noFill/>
          </a:ln>
        </p:spPr>
      </p:pic>
      <p:pic>
        <p:nvPicPr>
          <p:cNvPr id="129" name="Google Shape;129;p23"/>
          <p:cNvPicPr preferRelativeResize="0"/>
          <p:nvPr/>
        </p:nvPicPr>
        <p:blipFill rotWithShape="1">
          <a:blip r:embed="rId4">
            <a:alphaModFix/>
          </a:blip>
          <a:srcRect b="0" l="0" r="0" t="0"/>
          <a:stretch/>
        </p:blipFill>
        <p:spPr>
          <a:xfrm>
            <a:off x="898403" y="3758350"/>
            <a:ext cx="7277901" cy="5248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4"/>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GB"/>
              <a:t>SCD Explanation</a:t>
            </a:r>
            <a:endParaRPr/>
          </a:p>
        </p:txBody>
      </p:sp>
      <p:sp>
        <p:nvSpPr>
          <p:cNvPr id="135" name="Google Shape;135;p24"/>
          <p:cNvSpPr txBox="1"/>
          <p:nvPr>
            <p:ph idx="1" type="body"/>
          </p:nvPr>
        </p:nvSpPr>
        <p:spPr>
          <a:xfrm>
            <a:off x="311700" y="1225225"/>
            <a:ext cx="8520600" cy="3354000"/>
          </a:xfrm>
          <a:prstGeom prst="rect">
            <a:avLst/>
          </a:prstGeom>
        </p:spPr>
        <p:txBody>
          <a:bodyPr anchorCtr="0" anchor="t" bIns="91425" lIns="91425" spcFirstLastPara="1" rIns="91425" wrap="square" tIns="91425">
            <a:normAutofit/>
          </a:bodyPr>
          <a:lstStyle/>
          <a:p>
            <a:pPr indent="0" lvl="0" marL="0" rtl="0" algn="l">
              <a:lnSpc>
                <a:spcPct val="107916"/>
              </a:lnSpc>
              <a:spcBef>
                <a:spcPts val="0"/>
              </a:spcBef>
              <a:spcAft>
                <a:spcPts val="0"/>
              </a:spcAft>
              <a:buNone/>
            </a:pPr>
            <a:r>
              <a:rPr lang="en-GB" sz="1400">
                <a:latin typeface="Times New Roman"/>
                <a:ea typeface="Times New Roman"/>
                <a:cs typeface="Times New Roman"/>
                <a:sym typeface="Times New Roman"/>
              </a:rPr>
              <a:t>2.  Type 2 SCDs_new record: tables are OrderLeads and SalesTeam. Each record stores the whole history of the selected attribute. For example: We assigned a new salesperson: louis </a:t>
            </a:r>
            <a:r>
              <a:rPr lang="en-GB" sz="1400">
                <a:latin typeface="Times New Roman"/>
                <a:ea typeface="Times New Roman"/>
                <a:cs typeface="Times New Roman"/>
                <a:sym typeface="Times New Roman"/>
              </a:rPr>
              <a:t>Vuitton</a:t>
            </a:r>
            <a:r>
              <a:rPr lang="en-GB" sz="1400">
                <a:latin typeface="Times New Roman"/>
                <a:ea typeface="Times New Roman"/>
                <a:cs typeface="Times New Roman"/>
                <a:sym typeface="Times New Roman"/>
              </a:rPr>
              <a:t> to run a company ‘Dandy Fist’ that was previously run by another salesperson Jessie Mcallister, so we have to add a new row and add both effective date and expire date on the two sales names of this company and mark the status of previous record as previous and current record as current. The records of history:</a:t>
            </a:r>
            <a:endParaRPr sz="1400">
              <a:latin typeface="Times New Roman"/>
              <a:ea typeface="Times New Roman"/>
              <a:cs typeface="Times New Roman"/>
              <a:sym typeface="Times New Roman"/>
            </a:endParaRPr>
          </a:p>
          <a:p>
            <a:pPr indent="0" lvl="0" marL="0" rtl="0" algn="l">
              <a:spcBef>
                <a:spcPts val="800"/>
              </a:spcBef>
              <a:spcAft>
                <a:spcPts val="1200"/>
              </a:spcAft>
              <a:buNone/>
            </a:pPr>
            <a:r>
              <a:t/>
            </a:r>
            <a:endParaRPr/>
          </a:p>
        </p:txBody>
      </p:sp>
      <p:pic>
        <p:nvPicPr>
          <p:cNvPr id="136" name="Google Shape;136;p24"/>
          <p:cNvPicPr preferRelativeResize="0"/>
          <p:nvPr/>
        </p:nvPicPr>
        <p:blipFill>
          <a:blip r:embed="rId3">
            <a:alphaModFix/>
          </a:blip>
          <a:stretch>
            <a:fillRect/>
          </a:stretch>
        </p:blipFill>
        <p:spPr>
          <a:xfrm>
            <a:off x="375550" y="2712800"/>
            <a:ext cx="8576875" cy="5315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25"/>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GB"/>
              <a:t>SCD Explanation</a:t>
            </a:r>
            <a:endParaRPr/>
          </a:p>
        </p:txBody>
      </p:sp>
      <p:sp>
        <p:nvSpPr>
          <p:cNvPr id="142" name="Google Shape;142;p25"/>
          <p:cNvSpPr txBox="1"/>
          <p:nvPr>
            <p:ph idx="1" type="body"/>
          </p:nvPr>
        </p:nvSpPr>
        <p:spPr>
          <a:xfrm>
            <a:off x="311700" y="1225225"/>
            <a:ext cx="8520600" cy="3523500"/>
          </a:xfrm>
          <a:prstGeom prst="rect">
            <a:avLst/>
          </a:prstGeom>
        </p:spPr>
        <p:txBody>
          <a:bodyPr anchorCtr="0" anchor="t" bIns="91425" lIns="91425" spcFirstLastPara="1" rIns="91425" wrap="square" tIns="91425">
            <a:noAutofit/>
          </a:bodyPr>
          <a:lstStyle/>
          <a:p>
            <a:pPr indent="0" lvl="0" marL="0" rtl="0" algn="l">
              <a:lnSpc>
                <a:spcPct val="107916"/>
              </a:lnSpc>
              <a:spcBef>
                <a:spcPts val="0"/>
              </a:spcBef>
              <a:spcAft>
                <a:spcPts val="0"/>
              </a:spcAft>
              <a:buNone/>
            </a:pPr>
            <a:r>
              <a:rPr lang="en-GB" sz="1400">
                <a:latin typeface="Times New Roman"/>
                <a:ea typeface="Times New Roman"/>
                <a:cs typeface="Times New Roman"/>
                <a:sym typeface="Times New Roman"/>
              </a:rPr>
              <a:t>3. Type 3 SCDs_current and previous value: tables are Address. The address is the address of the companies, usually a type 1 SCDs, but since it relates to sales in the city and state in which it is located, we must document its history of city and state change. When the value of any of the selected attributes changes, the current value is stored as the previous(old) value and the value becomes the current value. For example: </a:t>
            </a:r>
            <a:endParaRPr sz="1400">
              <a:latin typeface="Times New Roman"/>
              <a:ea typeface="Times New Roman"/>
              <a:cs typeface="Times New Roman"/>
              <a:sym typeface="Times New Roman"/>
            </a:endParaRPr>
          </a:p>
          <a:p>
            <a:pPr indent="0" lvl="0" marL="0" rtl="0" algn="l">
              <a:lnSpc>
                <a:spcPct val="107916"/>
              </a:lnSpc>
              <a:spcBef>
                <a:spcPts val="800"/>
              </a:spcBef>
              <a:spcAft>
                <a:spcPts val="0"/>
              </a:spcAft>
              <a:buNone/>
            </a:pPr>
            <a:r>
              <a:rPr lang="en-GB" sz="1400">
                <a:latin typeface="Times New Roman"/>
                <a:ea typeface="Times New Roman"/>
                <a:cs typeface="Times New Roman"/>
                <a:sym typeface="Times New Roman"/>
              </a:rPr>
              <a:t>The old address of company ‘Drab Charmer’ is: </a:t>
            </a:r>
            <a:endParaRPr sz="1400">
              <a:latin typeface="Times New Roman"/>
              <a:ea typeface="Times New Roman"/>
              <a:cs typeface="Times New Roman"/>
              <a:sym typeface="Times New Roman"/>
            </a:endParaRPr>
          </a:p>
          <a:p>
            <a:pPr indent="0" lvl="0" marL="0" rtl="0" algn="l">
              <a:lnSpc>
                <a:spcPct val="107916"/>
              </a:lnSpc>
              <a:spcBef>
                <a:spcPts val="800"/>
              </a:spcBef>
              <a:spcAft>
                <a:spcPts val="0"/>
              </a:spcAft>
              <a:buNone/>
            </a:pPr>
            <a:r>
              <a:t/>
            </a:r>
            <a:endParaRPr sz="1400">
              <a:latin typeface="Times New Roman"/>
              <a:ea typeface="Times New Roman"/>
              <a:cs typeface="Times New Roman"/>
              <a:sym typeface="Times New Roman"/>
            </a:endParaRPr>
          </a:p>
          <a:p>
            <a:pPr indent="0" lvl="0" marL="0" rtl="0" algn="l">
              <a:lnSpc>
                <a:spcPct val="107916"/>
              </a:lnSpc>
              <a:spcBef>
                <a:spcPts val="800"/>
              </a:spcBef>
              <a:spcAft>
                <a:spcPts val="0"/>
              </a:spcAft>
              <a:buNone/>
            </a:pPr>
            <a:r>
              <a:rPr lang="en-GB" sz="1400">
                <a:latin typeface="Times New Roman"/>
                <a:ea typeface="Times New Roman"/>
                <a:cs typeface="Times New Roman"/>
                <a:sym typeface="Times New Roman"/>
              </a:rPr>
              <a:t>After  company moved to MA, the record becomes:</a:t>
            </a:r>
            <a:endParaRPr sz="1400">
              <a:latin typeface="Times New Roman"/>
              <a:ea typeface="Times New Roman"/>
              <a:cs typeface="Times New Roman"/>
              <a:sym typeface="Times New Roman"/>
            </a:endParaRPr>
          </a:p>
          <a:p>
            <a:pPr indent="0" lvl="0" marL="0" rtl="0" algn="l">
              <a:lnSpc>
                <a:spcPct val="107916"/>
              </a:lnSpc>
              <a:spcBef>
                <a:spcPts val="800"/>
              </a:spcBef>
              <a:spcAft>
                <a:spcPts val="0"/>
              </a:spcAft>
              <a:buNone/>
            </a:pPr>
            <a:r>
              <a:t/>
            </a:r>
            <a:endParaRPr sz="1400">
              <a:latin typeface="Times New Roman"/>
              <a:ea typeface="Times New Roman"/>
              <a:cs typeface="Times New Roman"/>
              <a:sym typeface="Times New Roman"/>
            </a:endParaRPr>
          </a:p>
          <a:p>
            <a:pPr indent="0" lvl="0" marL="0" rtl="0" algn="l">
              <a:lnSpc>
                <a:spcPct val="107916"/>
              </a:lnSpc>
              <a:spcBef>
                <a:spcPts val="800"/>
              </a:spcBef>
              <a:spcAft>
                <a:spcPts val="0"/>
              </a:spcAft>
              <a:buClr>
                <a:schemeClr val="dk1"/>
              </a:buClr>
              <a:buSzPts val="1100"/>
              <a:buFont typeface="Arial"/>
              <a:buNone/>
            </a:pPr>
            <a:r>
              <a:t/>
            </a:r>
            <a:endParaRPr sz="1400">
              <a:latin typeface="Times New Roman"/>
              <a:ea typeface="Times New Roman"/>
              <a:cs typeface="Times New Roman"/>
              <a:sym typeface="Times New Roman"/>
            </a:endParaRPr>
          </a:p>
          <a:p>
            <a:pPr indent="0" lvl="0" marL="0" rtl="0" algn="l">
              <a:lnSpc>
                <a:spcPct val="107916"/>
              </a:lnSpc>
              <a:spcBef>
                <a:spcPts val="800"/>
              </a:spcBef>
              <a:spcAft>
                <a:spcPts val="800"/>
              </a:spcAft>
              <a:buClr>
                <a:schemeClr val="dk1"/>
              </a:buClr>
              <a:buSzPts val="1100"/>
              <a:buFont typeface="Arial"/>
              <a:buNone/>
            </a:pPr>
            <a:r>
              <a:rPr lang="en-GB" sz="1400">
                <a:latin typeface="Times New Roman"/>
                <a:ea typeface="Times New Roman"/>
                <a:cs typeface="Times New Roman"/>
                <a:sym typeface="Times New Roman"/>
              </a:rPr>
              <a:t>Type 2 and 3 SCDs need to be maintained to keep the data consistent by stored </a:t>
            </a:r>
            <a:r>
              <a:rPr lang="en-GB" sz="1400">
                <a:latin typeface="Times New Roman"/>
                <a:ea typeface="Times New Roman"/>
                <a:cs typeface="Times New Roman"/>
                <a:sym typeface="Times New Roman"/>
              </a:rPr>
              <a:t>procedures</a:t>
            </a:r>
            <a:r>
              <a:rPr lang="en-GB" sz="1400">
                <a:latin typeface="Times New Roman"/>
                <a:ea typeface="Times New Roman"/>
                <a:cs typeface="Times New Roman"/>
                <a:sym typeface="Times New Roman"/>
              </a:rPr>
              <a:t> </a:t>
            </a:r>
            <a:endParaRPr sz="1400">
              <a:latin typeface="Times New Roman"/>
              <a:ea typeface="Times New Roman"/>
              <a:cs typeface="Times New Roman"/>
              <a:sym typeface="Times New Roman"/>
            </a:endParaRPr>
          </a:p>
        </p:txBody>
      </p:sp>
      <p:pic>
        <p:nvPicPr>
          <p:cNvPr id="143" name="Google Shape;143;p25"/>
          <p:cNvPicPr preferRelativeResize="0"/>
          <p:nvPr/>
        </p:nvPicPr>
        <p:blipFill>
          <a:blip r:embed="rId3">
            <a:alphaModFix/>
          </a:blip>
          <a:stretch>
            <a:fillRect/>
          </a:stretch>
        </p:blipFill>
        <p:spPr>
          <a:xfrm>
            <a:off x="427625" y="2612975"/>
            <a:ext cx="5790550" cy="343350"/>
          </a:xfrm>
          <a:prstGeom prst="rect">
            <a:avLst/>
          </a:prstGeom>
          <a:noFill/>
          <a:ln>
            <a:noFill/>
          </a:ln>
        </p:spPr>
      </p:pic>
      <p:pic>
        <p:nvPicPr>
          <p:cNvPr id="144" name="Google Shape;144;p25"/>
          <p:cNvPicPr preferRelativeResize="0"/>
          <p:nvPr/>
        </p:nvPicPr>
        <p:blipFill rotWithShape="1">
          <a:blip r:embed="rId4">
            <a:alphaModFix/>
          </a:blip>
          <a:srcRect b="14104" l="0" r="0" t="0"/>
          <a:stretch/>
        </p:blipFill>
        <p:spPr>
          <a:xfrm>
            <a:off x="427625" y="3241550"/>
            <a:ext cx="7779550" cy="4060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26"/>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GB"/>
              <a:t>Fact Table Explanation and Application</a:t>
            </a:r>
            <a:endParaRPr/>
          </a:p>
        </p:txBody>
      </p:sp>
      <p:sp>
        <p:nvSpPr>
          <p:cNvPr id="150" name="Google Shape;150;p26"/>
          <p:cNvSpPr txBox="1"/>
          <p:nvPr>
            <p:ph idx="1" type="body"/>
          </p:nvPr>
        </p:nvSpPr>
        <p:spPr>
          <a:xfrm>
            <a:off x="311700" y="1225225"/>
            <a:ext cx="8520600" cy="3749400"/>
          </a:xfrm>
          <a:prstGeom prst="rect">
            <a:avLst/>
          </a:prstGeom>
        </p:spPr>
        <p:txBody>
          <a:bodyPr anchorCtr="0" anchor="t" bIns="91425" lIns="91425" spcFirstLastPara="1" rIns="0" wrap="square" tIns="91425">
            <a:normAutofit/>
          </a:bodyPr>
          <a:lstStyle/>
          <a:p>
            <a:pPr indent="0" lvl="0" marL="0" marR="63661" rtl="0" algn="l">
              <a:lnSpc>
                <a:spcPct val="107916"/>
              </a:lnSpc>
              <a:spcBef>
                <a:spcPts val="0"/>
              </a:spcBef>
              <a:spcAft>
                <a:spcPts val="0"/>
              </a:spcAft>
              <a:buClr>
                <a:schemeClr val="dk1"/>
              </a:buClr>
              <a:buSzPts val="1100"/>
              <a:buFont typeface="Arial"/>
              <a:buNone/>
            </a:pPr>
            <a:r>
              <a:rPr lang="en-GB" sz="1200">
                <a:latin typeface="Times New Roman"/>
                <a:ea typeface="Times New Roman"/>
                <a:cs typeface="Times New Roman"/>
                <a:sym typeface="Times New Roman"/>
              </a:rPr>
              <a:t>There is one type of fact table in my design: cumulative. Cumulative table describes what has happened over a period of time. This type’s fact tables are mostly additive facts: tables are Order_meal and Order_converted and Sales_invoices. </a:t>
            </a:r>
            <a:endParaRPr sz="1200">
              <a:latin typeface="Times New Roman"/>
              <a:ea typeface="Times New Roman"/>
              <a:cs typeface="Times New Roman"/>
              <a:sym typeface="Times New Roman"/>
            </a:endParaRPr>
          </a:p>
          <a:p>
            <a:pPr indent="0" lvl="0" marL="0" marR="63661" rtl="0" algn="l">
              <a:lnSpc>
                <a:spcPct val="107916"/>
              </a:lnSpc>
              <a:spcBef>
                <a:spcPts val="800"/>
              </a:spcBef>
              <a:spcAft>
                <a:spcPts val="0"/>
              </a:spcAft>
              <a:buClr>
                <a:schemeClr val="dk1"/>
              </a:buClr>
              <a:buSzPts val="1100"/>
              <a:buFont typeface="Arial"/>
              <a:buNone/>
            </a:pPr>
            <a:r>
              <a:rPr lang="en-GB" sz="1200">
                <a:latin typeface="Times New Roman"/>
                <a:ea typeface="Times New Roman"/>
                <a:cs typeface="Times New Roman"/>
                <a:sym typeface="Times New Roman"/>
              </a:rPr>
              <a:t>I created dimension tables and fact tables. Some example of them shows below:</a:t>
            </a:r>
            <a:endParaRPr sz="1200">
              <a:latin typeface="Times New Roman"/>
              <a:ea typeface="Times New Roman"/>
              <a:cs typeface="Times New Roman"/>
              <a:sym typeface="Times New Roman"/>
            </a:endParaRPr>
          </a:p>
          <a:p>
            <a:pPr indent="0" lvl="0" marL="0" marR="63661" rtl="0" algn="l">
              <a:lnSpc>
                <a:spcPct val="107916"/>
              </a:lnSpc>
              <a:spcBef>
                <a:spcPts val="800"/>
              </a:spcBef>
              <a:spcAft>
                <a:spcPts val="0"/>
              </a:spcAft>
              <a:buClr>
                <a:schemeClr val="dk1"/>
              </a:buClr>
              <a:buSzPts val="1100"/>
              <a:buFont typeface="Arial"/>
              <a:buNone/>
            </a:pPr>
            <a:r>
              <a:rPr lang="en-GB" sz="1200">
                <a:latin typeface="Times New Roman"/>
                <a:ea typeface="Times New Roman"/>
                <a:cs typeface="Times New Roman"/>
                <a:sym typeface="Times New Roman"/>
              </a:rPr>
              <a:t>Dimension tables: address:</a:t>
            </a:r>
            <a:endParaRPr sz="1200">
              <a:latin typeface="Times New Roman"/>
              <a:ea typeface="Times New Roman"/>
              <a:cs typeface="Times New Roman"/>
              <a:sym typeface="Times New Roman"/>
            </a:endParaRPr>
          </a:p>
          <a:p>
            <a:pPr indent="0" lvl="0" marL="0" marR="63661" rtl="0" algn="l">
              <a:lnSpc>
                <a:spcPct val="107916"/>
              </a:lnSpc>
              <a:spcBef>
                <a:spcPts val="800"/>
              </a:spcBef>
              <a:spcAft>
                <a:spcPts val="0"/>
              </a:spcAft>
              <a:buClr>
                <a:schemeClr val="dk1"/>
              </a:buClr>
              <a:buSzPts val="1100"/>
              <a:buFont typeface="Arial"/>
              <a:buNone/>
            </a:pPr>
            <a:r>
              <a:rPr lang="en-GB" sz="1200">
                <a:latin typeface="Times New Roman"/>
                <a:ea typeface="Times New Roman"/>
                <a:cs typeface="Times New Roman"/>
                <a:sym typeface="Times New Roman"/>
              </a:rPr>
              <a:t>Code:                         </a:t>
            </a:r>
            <a:endParaRPr sz="1200">
              <a:latin typeface="Times New Roman"/>
              <a:ea typeface="Times New Roman"/>
              <a:cs typeface="Times New Roman"/>
              <a:sym typeface="Times New Roman"/>
            </a:endParaRPr>
          </a:p>
          <a:p>
            <a:pPr indent="0" lvl="0" marL="0" rtl="0" algn="l">
              <a:lnSpc>
                <a:spcPct val="115000"/>
              </a:lnSpc>
              <a:spcBef>
                <a:spcPts val="800"/>
              </a:spcBef>
              <a:spcAft>
                <a:spcPts val="0"/>
              </a:spcAft>
              <a:buClr>
                <a:srgbClr val="000000"/>
              </a:buClr>
              <a:buSzPts val="1100"/>
              <a:buFont typeface="Arial"/>
              <a:buNone/>
            </a:pPr>
            <a:r>
              <a:t/>
            </a:r>
            <a:endParaRPr sz="1200">
              <a:latin typeface="Times New Roman"/>
              <a:ea typeface="Times New Roman"/>
              <a:cs typeface="Times New Roman"/>
              <a:sym typeface="Times New Roman"/>
            </a:endParaRPr>
          </a:p>
        </p:txBody>
      </p:sp>
      <p:pic>
        <p:nvPicPr>
          <p:cNvPr id="151" name="Google Shape;151;p26"/>
          <p:cNvPicPr preferRelativeResize="0"/>
          <p:nvPr/>
        </p:nvPicPr>
        <p:blipFill rotWithShape="1">
          <a:blip r:embed="rId3">
            <a:alphaModFix/>
          </a:blip>
          <a:srcRect b="0" l="1244" r="0" t="0"/>
          <a:stretch/>
        </p:blipFill>
        <p:spPr>
          <a:xfrm>
            <a:off x="1015125" y="2726725"/>
            <a:ext cx="5856369" cy="21384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7"/>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GB"/>
              <a:t>Fact Table Explanation and Application</a:t>
            </a:r>
            <a:endParaRPr/>
          </a:p>
        </p:txBody>
      </p:sp>
      <p:sp>
        <p:nvSpPr>
          <p:cNvPr id="157" name="Google Shape;157;p27"/>
          <p:cNvSpPr txBox="1"/>
          <p:nvPr>
            <p:ph idx="1" type="body"/>
          </p:nvPr>
        </p:nvSpPr>
        <p:spPr>
          <a:xfrm>
            <a:off x="311700" y="1225225"/>
            <a:ext cx="8520600" cy="3354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sz="1400"/>
              <a:t>Table:</a:t>
            </a:r>
            <a:endParaRPr sz="1400"/>
          </a:p>
          <a:p>
            <a:pPr indent="0" lvl="0" marL="0" rtl="0" algn="l">
              <a:spcBef>
                <a:spcPts val="1200"/>
              </a:spcBef>
              <a:spcAft>
                <a:spcPts val="1200"/>
              </a:spcAft>
              <a:buNone/>
            </a:pPr>
            <a:r>
              <a:t/>
            </a:r>
            <a:endParaRPr/>
          </a:p>
        </p:txBody>
      </p:sp>
      <p:pic>
        <p:nvPicPr>
          <p:cNvPr id="158" name="Google Shape;158;p27"/>
          <p:cNvPicPr preferRelativeResize="0"/>
          <p:nvPr/>
        </p:nvPicPr>
        <p:blipFill>
          <a:blip r:embed="rId3">
            <a:alphaModFix/>
          </a:blip>
          <a:stretch>
            <a:fillRect/>
          </a:stretch>
        </p:blipFill>
        <p:spPr>
          <a:xfrm>
            <a:off x="1004800" y="1741000"/>
            <a:ext cx="4950950" cy="18442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8"/>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GB"/>
              <a:t>Fact Table Explanation and Application</a:t>
            </a:r>
            <a:endParaRPr/>
          </a:p>
        </p:txBody>
      </p:sp>
      <p:sp>
        <p:nvSpPr>
          <p:cNvPr id="164" name="Google Shape;164;p28"/>
          <p:cNvSpPr txBox="1"/>
          <p:nvPr>
            <p:ph idx="1" type="body"/>
          </p:nvPr>
        </p:nvSpPr>
        <p:spPr>
          <a:xfrm>
            <a:off x="311700" y="1225225"/>
            <a:ext cx="3655800" cy="1665900"/>
          </a:xfrm>
          <a:prstGeom prst="rect">
            <a:avLst/>
          </a:prstGeom>
        </p:spPr>
        <p:txBody>
          <a:bodyPr anchorCtr="0" anchor="t" bIns="91425" lIns="91425" spcFirstLastPara="1" rIns="91425" wrap="square" tIns="91425">
            <a:normAutofit/>
          </a:bodyPr>
          <a:lstStyle/>
          <a:p>
            <a:pPr indent="38100" lvl="0" marL="0" rtl="0" algn="l">
              <a:lnSpc>
                <a:spcPct val="107916"/>
              </a:lnSpc>
              <a:spcBef>
                <a:spcPts val="0"/>
              </a:spcBef>
              <a:spcAft>
                <a:spcPts val="0"/>
              </a:spcAft>
              <a:buNone/>
            </a:pPr>
            <a:r>
              <a:rPr lang="en-GB" sz="1400">
                <a:latin typeface="Times New Roman"/>
                <a:ea typeface="Times New Roman"/>
                <a:cs typeface="Times New Roman"/>
                <a:sym typeface="Times New Roman"/>
              </a:rPr>
              <a:t>Dimension tables: Company.  </a:t>
            </a:r>
            <a:endParaRPr sz="1400">
              <a:latin typeface="Times New Roman"/>
              <a:ea typeface="Times New Roman"/>
              <a:cs typeface="Times New Roman"/>
              <a:sym typeface="Times New Roman"/>
            </a:endParaRPr>
          </a:p>
          <a:p>
            <a:pPr indent="38100" lvl="0" marL="0" rtl="0" algn="l">
              <a:lnSpc>
                <a:spcPct val="107916"/>
              </a:lnSpc>
              <a:spcBef>
                <a:spcPts val="800"/>
              </a:spcBef>
              <a:spcAft>
                <a:spcPts val="800"/>
              </a:spcAft>
              <a:buClr>
                <a:schemeClr val="dk1"/>
              </a:buClr>
              <a:buSzPts val="1100"/>
              <a:buFont typeface="Arial"/>
              <a:buNone/>
            </a:pPr>
            <a:r>
              <a:rPr lang="en-GB" sz="1400">
                <a:latin typeface="Times New Roman"/>
                <a:ea typeface="Times New Roman"/>
                <a:cs typeface="Times New Roman"/>
                <a:sym typeface="Times New Roman"/>
              </a:rPr>
              <a:t>Code and table:</a:t>
            </a:r>
            <a:endParaRPr sz="2000"/>
          </a:p>
        </p:txBody>
      </p:sp>
      <p:pic>
        <p:nvPicPr>
          <p:cNvPr id="165" name="Google Shape;165;p28"/>
          <p:cNvPicPr preferRelativeResize="0"/>
          <p:nvPr/>
        </p:nvPicPr>
        <p:blipFill>
          <a:blip r:embed="rId3">
            <a:alphaModFix/>
          </a:blip>
          <a:stretch>
            <a:fillRect/>
          </a:stretch>
        </p:blipFill>
        <p:spPr>
          <a:xfrm>
            <a:off x="4329200" y="1079525"/>
            <a:ext cx="4182125" cy="1830450"/>
          </a:xfrm>
          <a:prstGeom prst="rect">
            <a:avLst/>
          </a:prstGeom>
          <a:noFill/>
          <a:ln>
            <a:noFill/>
          </a:ln>
        </p:spPr>
      </p:pic>
      <p:pic>
        <p:nvPicPr>
          <p:cNvPr id="166" name="Google Shape;166;p28"/>
          <p:cNvPicPr preferRelativeResize="0"/>
          <p:nvPr/>
        </p:nvPicPr>
        <p:blipFill>
          <a:blip r:embed="rId4">
            <a:alphaModFix/>
          </a:blip>
          <a:stretch>
            <a:fillRect/>
          </a:stretch>
        </p:blipFill>
        <p:spPr>
          <a:xfrm>
            <a:off x="1007401" y="3011050"/>
            <a:ext cx="5427351" cy="19045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29"/>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GB"/>
              <a:t>Fact Table Explanation and Application</a:t>
            </a:r>
            <a:endParaRPr/>
          </a:p>
        </p:txBody>
      </p:sp>
      <p:sp>
        <p:nvSpPr>
          <p:cNvPr id="172" name="Google Shape;172;p29"/>
          <p:cNvSpPr txBox="1"/>
          <p:nvPr>
            <p:ph idx="1" type="body"/>
          </p:nvPr>
        </p:nvSpPr>
        <p:spPr>
          <a:xfrm>
            <a:off x="311700" y="1225225"/>
            <a:ext cx="2674200" cy="3496500"/>
          </a:xfrm>
          <a:prstGeom prst="rect">
            <a:avLst/>
          </a:prstGeom>
        </p:spPr>
        <p:txBody>
          <a:bodyPr anchorCtr="0" anchor="t" bIns="91425" lIns="91425" spcFirstLastPara="1" rIns="91425" wrap="square" tIns="91425">
            <a:normAutofit/>
          </a:bodyPr>
          <a:lstStyle/>
          <a:p>
            <a:pPr indent="0" lvl="0" marL="0" rtl="0" algn="l">
              <a:lnSpc>
                <a:spcPct val="107916"/>
              </a:lnSpc>
              <a:spcBef>
                <a:spcPts val="0"/>
              </a:spcBef>
              <a:spcAft>
                <a:spcPts val="0"/>
              </a:spcAft>
              <a:buClr>
                <a:schemeClr val="dk1"/>
              </a:buClr>
              <a:buSzPts val="1100"/>
              <a:buFont typeface="Arial"/>
              <a:buNone/>
            </a:pPr>
            <a:r>
              <a:rPr lang="en-GB" sz="1400">
                <a:latin typeface="Times New Roman"/>
                <a:ea typeface="Times New Roman"/>
                <a:cs typeface="Times New Roman"/>
                <a:sym typeface="Times New Roman"/>
              </a:rPr>
              <a:t>Fact table: </a:t>
            </a:r>
            <a:r>
              <a:rPr lang="en-GB" sz="1400">
                <a:highlight>
                  <a:srgbClr val="F0D8A8"/>
                </a:highlight>
                <a:latin typeface="Times New Roman"/>
                <a:ea typeface="Times New Roman"/>
                <a:cs typeface="Times New Roman"/>
                <a:sym typeface="Times New Roman"/>
              </a:rPr>
              <a:t>order_meal</a:t>
            </a:r>
            <a:endParaRPr sz="1400">
              <a:latin typeface="Times New Roman"/>
              <a:ea typeface="Times New Roman"/>
              <a:cs typeface="Times New Roman"/>
              <a:sym typeface="Times New Roman"/>
            </a:endParaRPr>
          </a:p>
          <a:p>
            <a:pPr indent="0" lvl="0" marL="0" rtl="0" algn="l">
              <a:lnSpc>
                <a:spcPct val="107916"/>
              </a:lnSpc>
              <a:spcBef>
                <a:spcPts val="800"/>
              </a:spcBef>
              <a:spcAft>
                <a:spcPts val="0"/>
              </a:spcAft>
              <a:buClr>
                <a:schemeClr val="dk1"/>
              </a:buClr>
              <a:buSzPts val="1100"/>
              <a:buFont typeface="Arial"/>
              <a:buNone/>
            </a:pPr>
            <a:r>
              <a:rPr lang="en-GB" sz="1400">
                <a:latin typeface="Times New Roman"/>
                <a:ea typeface="Times New Roman"/>
                <a:cs typeface="Times New Roman"/>
                <a:sym typeface="Times New Roman"/>
              </a:rPr>
              <a:t>Code:</a:t>
            </a:r>
            <a:endParaRPr sz="1400">
              <a:latin typeface="Times New Roman"/>
              <a:ea typeface="Times New Roman"/>
              <a:cs typeface="Times New Roman"/>
              <a:sym typeface="Times New Roman"/>
            </a:endParaRPr>
          </a:p>
          <a:p>
            <a:pPr indent="0" lvl="0" marL="0" rtl="0" algn="l">
              <a:spcBef>
                <a:spcPts val="800"/>
              </a:spcBef>
              <a:spcAft>
                <a:spcPts val="1200"/>
              </a:spcAft>
              <a:buNone/>
            </a:pPr>
            <a:r>
              <a:t/>
            </a:r>
            <a:endParaRPr/>
          </a:p>
        </p:txBody>
      </p:sp>
      <p:pic>
        <p:nvPicPr>
          <p:cNvPr id="173" name="Google Shape;173;p29"/>
          <p:cNvPicPr preferRelativeResize="0"/>
          <p:nvPr/>
        </p:nvPicPr>
        <p:blipFill>
          <a:blip r:embed="rId3">
            <a:alphaModFix/>
          </a:blip>
          <a:stretch>
            <a:fillRect/>
          </a:stretch>
        </p:blipFill>
        <p:spPr>
          <a:xfrm>
            <a:off x="3949525" y="1002524"/>
            <a:ext cx="4822550" cy="39646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30"/>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GB"/>
              <a:t>Fact Table Explanation and Application</a:t>
            </a:r>
            <a:endParaRPr/>
          </a:p>
        </p:txBody>
      </p:sp>
      <p:sp>
        <p:nvSpPr>
          <p:cNvPr id="179" name="Google Shape;179;p30"/>
          <p:cNvSpPr txBox="1"/>
          <p:nvPr>
            <p:ph idx="1" type="body"/>
          </p:nvPr>
        </p:nvSpPr>
        <p:spPr>
          <a:xfrm>
            <a:off x="311700" y="1225225"/>
            <a:ext cx="1524900" cy="3354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GB"/>
              <a:t>table:</a:t>
            </a:r>
            <a:endParaRPr/>
          </a:p>
        </p:txBody>
      </p:sp>
      <p:pic>
        <p:nvPicPr>
          <p:cNvPr id="180" name="Google Shape;180;p30"/>
          <p:cNvPicPr preferRelativeResize="0"/>
          <p:nvPr/>
        </p:nvPicPr>
        <p:blipFill>
          <a:blip r:embed="rId3">
            <a:alphaModFix/>
          </a:blip>
          <a:stretch>
            <a:fillRect/>
          </a:stretch>
        </p:blipFill>
        <p:spPr>
          <a:xfrm>
            <a:off x="1836600" y="1657125"/>
            <a:ext cx="7080600" cy="28322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31"/>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GB"/>
              <a:t>Fact Table Explanation and Application</a:t>
            </a:r>
            <a:endParaRPr/>
          </a:p>
        </p:txBody>
      </p:sp>
      <p:sp>
        <p:nvSpPr>
          <p:cNvPr id="186" name="Google Shape;186;p31"/>
          <p:cNvSpPr txBox="1"/>
          <p:nvPr>
            <p:ph idx="1" type="body"/>
          </p:nvPr>
        </p:nvSpPr>
        <p:spPr>
          <a:xfrm>
            <a:off x="311700" y="1225225"/>
            <a:ext cx="2506500" cy="3354000"/>
          </a:xfrm>
          <a:prstGeom prst="rect">
            <a:avLst/>
          </a:prstGeom>
        </p:spPr>
        <p:txBody>
          <a:bodyPr anchorCtr="0" anchor="t" bIns="91425" lIns="91425" spcFirstLastPara="1" rIns="91425" wrap="square" tIns="91425">
            <a:normAutofit/>
          </a:bodyPr>
          <a:lstStyle/>
          <a:p>
            <a:pPr indent="-47625" lvl="0" marL="0" rtl="0" algn="l">
              <a:lnSpc>
                <a:spcPct val="107916"/>
              </a:lnSpc>
              <a:spcBef>
                <a:spcPts val="0"/>
              </a:spcBef>
              <a:spcAft>
                <a:spcPts val="0"/>
              </a:spcAft>
              <a:buClr>
                <a:schemeClr val="dk1"/>
              </a:buClr>
              <a:buSzPts val="1100"/>
              <a:buFont typeface="Arial"/>
              <a:buNone/>
            </a:pPr>
            <a:r>
              <a:rPr lang="en-GB" sz="1500">
                <a:latin typeface="Times New Roman"/>
                <a:ea typeface="Times New Roman"/>
                <a:cs typeface="Times New Roman"/>
                <a:sym typeface="Times New Roman"/>
              </a:rPr>
              <a:t>Fact table: </a:t>
            </a:r>
            <a:r>
              <a:rPr lang="en-GB" sz="1500">
                <a:highlight>
                  <a:srgbClr val="F0D8A8"/>
                </a:highlight>
                <a:latin typeface="Times New Roman"/>
                <a:ea typeface="Times New Roman"/>
                <a:cs typeface="Times New Roman"/>
                <a:sym typeface="Times New Roman"/>
              </a:rPr>
              <a:t>sales_invoices</a:t>
            </a:r>
            <a:endParaRPr sz="1500">
              <a:highlight>
                <a:srgbClr val="F0D8A8"/>
              </a:highlight>
              <a:latin typeface="Times New Roman"/>
              <a:ea typeface="Times New Roman"/>
              <a:cs typeface="Times New Roman"/>
              <a:sym typeface="Times New Roman"/>
            </a:endParaRPr>
          </a:p>
          <a:p>
            <a:pPr indent="-47625" lvl="0" marL="0" rtl="0" algn="l">
              <a:spcBef>
                <a:spcPts val="800"/>
              </a:spcBef>
              <a:spcAft>
                <a:spcPts val="1200"/>
              </a:spcAft>
              <a:buNone/>
            </a:pPr>
            <a:r>
              <a:rPr lang="en-GB" sz="1500"/>
              <a:t>Code:</a:t>
            </a:r>
            <a:endParaRPr sz="1500"/>
          </a:p>
        </p:txBody>
      </p:sp>
      <p:pic>
        <p:nvPicPr>
          <p:cNvPr id="187" name="Google Shape;187;p31"/>
          <p:cNvPicPr preferRelativeResize="0"/>
          <p:nvPr/>
        </p:nvPicPr>
        <p:blipFill>
          <a:blip r:embed="rId3">
            <a:alphaModFix/>
          </a:blip>
          <a:stretch>
            <a:fillRect/>
          </a:stretch>
        </p:blipFill>
        <p:spPr>
          <a:xfrm>
            <a:off x="3086825" y="1056501"/>
            <a:ext cx="4884475" cy="39440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sp>
        <p:nvSpPr>
          <p:cNvPr id="68" name="Google Shape;68;p14"/>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GB"/>
              <a:t>Introduction</a:t>
            </a:r>
            <a:endParaRPr/>
          </a:p>
        </p:txBody>
      </p:sp>
      <p:sp>
        <p:nvSpPr>
          <p:cNvPr id="69" name="Google Shape;69;p14"/>
          <p:cNvSpPr txBox="1"/>
          <p:nvPr>
            <p:ph idx="1" type="body"/>
          </p:nvPr>
        </p:nvSpPr>
        <p:spPr>
          <a:xfrm>
            <a:off x="311700" y="1225225"/>
            <a:ext cx="8520600" cy="33540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en-GB"/>
              <a:t>	</a:t>
            </a:r>
            <a:r>
              <a:rPr lang="en-GB">
                <a:latin typeface="Times New Roman"/>
                <a:ea typeface="Times New Roman"/>
                <a:cs typeface="Times New Roman"/>
                <a:sym typeface="Times New Roman"/>
              </a:rPr>
              <a:t>This is a project to use Advanced Data Management technology to do the datasets from the real world in Kaggle.com. </a:t>
            </a:r>
            <a:endParaRPr>
              <a:latin typeface="Times New Roman"/>
              <a:ea typeface="Times New Roman"/>
              <a:cs typeface="Times New Roman"/>
              <a:sym typeface="Times New Roman"/>
            </a:endParaRPr>
          </a:p>
          <a:p>
            <a:pPr indent="0" lvl="0" marL="0" rtl="0" algn="l">
              <a:spcBef>
                <a:spcPts val="1200"/>
              </a:spcBef>
              <a:spcAft>
                <a:spcPts val="0"/>
              </a:spcAft>
              <a:buNone/>
            </a:pPr>
            <a:r>
              <a:rPr lang="en-GB">
                <a:latin typeface="Times New Roman"/>
                <a:ea typeface="Times New Roman"/>
                <a:cs typeface="Times New Roman"/>
                <a:sym typeface="Times New Roman"/>
              </a:rPr>
              <a:t>	</a:t>
            </a:r>
            <a:r>
              <a:rPr lang="en-GB">
                <a:solidFill>
                  <a:srgbClr val="2F5496"/>
                </a:solidFill>
                <a:latin typeface="Times New Roman"/>
                <a:ea typeface="Times New Roman"/>
                <a:cs typeface="Times New Roman"/>
                <a:sym typeface="Times New Roman"/>
              </a:rPr>
              <a:t>Topic </a:t>
            </a:r>
            <a:endParaRPr>
              <a:solidFill>
                <a:srgbClr val="2F5496"/>
              </a:solidFill>
              <a:latin typeface="Times New Roman"/>
              <a:ea typeface="Times New Roman"/>
              <a:cs typeface="Times New Roman"/>
              <a:sym typeface="Times New Roman"/>
            </a:endParaRPr>
          </a:p>
          <a:p>
            <a:pPr indent="457200" lvl="0" marL="457200" rtl="0" algn="l">
              <a:lnSpc>
                <a:spcPct val="107916"/>
              </a:lnSpc>
              <a:spcBef>
                <a:spcPts val="1200"/>
              </a:spcBef>
              <a:spcAft>
                <a:spcPts val="0"/>
              </a:spcAft>
              <a:buClr>
                <a:schemeClr val="dk1"/>
              </a:buClr>
              <a:buSzPct val="61111"/>
              <a:buFont typeface="Arial"/>
              <a:buNone/>
            </a:pPr>
            <a:r>
              <a:rPr lang="en-GB">
                <a:latin typeface="Times New Roman"/>
                <a:ea typeface="Times New Roman"/>
                <a:cs typeface="Times New Roman"/>
                <a:sym typeface="Times New Roman"/>
              </a:rPr>
              <a:t>Supermarket Ordering, Invoicing and Sales</a:t>
            </a:r>
            <a:endParaRPr>
              <a:latin typeface="Times New Roman"/>
              <a:ea typeface="Times New Roman"/>
              <a:cs typeface="Times New Roman"/>
              <a:sym typeface="Times New Roman"/>
            </a:endParaRPr>
          </a:p>
          <a:p>
            <a:pPr indent="457200" lvl="0" marL="0" rtl="0" algn="l">
              <a:lnSpc>
                <a:spcPct val="107916"/>
              </a:lnSpc>
              <a:spcBef>
                <a:spcPts val="800"/>
              </a:spcBef>
              <a:spcAft>
                <a:spcPts val="0"/>
              </a:spcAft>
              <a:buNone/>
            </a:pPr>
            <a:r>
              <a:rPr lang="en-GB">
                <a:solidFill>
                  <a:srgbClr val="2F5496"/>
                </a:solidFill>
                <a:latin typeface="Times New Roman"/>
                <a:ea typeface="Times New Roman"/>
                <a:cs typeface="Times New Roman"/>
                <a:sym typeface="Times New Roman"/>
              </a:rPr>
              <a:t>Source	</a:t>
            </a:r>
            <a:endParaRPr>
              <a:solidFill>
                <a:srgbClr val="2F5496"/>
              </a:solidFill>
              <a:latin typeface="Times New Roman"/>
              <a:ea typeface="Times New Roman"/>
              <a:cs typeface="Times New Roman"/>
              <a:sym typeface="Times New Roman"/>
            </a:endParaRPr>
          </a:p>
          <a:p>
            <a:pPr indent="457200" lvl="0" marL="457200" rtl="0" algn="l">
              <a:lnSpc>
                <a:spcPct val="107916"/>
              </a:lnSpc>
              <a:spcBef>
                <a:spcPts val="0"/>
              </a:spcBef>
              <a:spcAft>
                <a:spcPts val="0"/>
              </a:spcAft>
              <a:buClr>
                <a:schemeClr val="dk1"/>
              </a:buClr>
              <a:buSzPct val="61111"/>
              <a:buFont typeface="Arial"/>
              <a:buNone/>
            </a:pPr>
            <a:r>
              <a:rPr lang="en-GB">
                <a:latin typeface="Times New Roman"/>
                <a:ea typeface="Times New Roman"/>
                <a:cs typeface="Times New Roman"/>
                <a:sym typeface="Times New Roman"/>
              </a:rPr>
              <a:t>Supermarket Ordering and Sales: </a:t>
            </a:r>
            <a:r>
              <a:rPr lang="en-GB" u="sng">
                <a:solidFill>
                  <a:srgbClr val="1155CC"/>
                </a:solidFill>
                <a:latin typeface="Times New Roman"/>
                <a:ea typeface="Times New Roman"/>
                <a:cs typeface="Times New Roman"/>
                <a:sym typeface="Times New Roman"/>
                <a:hlinkClick r:id="rId3">
                  <a:extLst>
                    <a:ext uri="{A12FA001-AC4F-418D-AE19-62706E023703}">
                      <ahyp:hlinkClr val="tx"/>
                    </a:ext>
                  </a:extLst>
                </a:hlinkClick>
              </a:rPr>
              <a:t>https://www.kaggle.com/datasets/thedevastator/supermarket-ordering-invoicing-and-sales-analysi?select=Invoices.csv</a:t>
            </a:r>
            <a:endParaRPr>
              <a:latin typeface="Times New Roman"/>
              <a:ea typeface="Times New Roman"/>
              <a:cs typeface="Times New Roman"/>
              <a:sym typeface="Times New Roman"/>
            </a:endParaRPr>
          </a:p>
          <a:p>
            <a:pPr indent="457200" lvl="0" marL="457200" rtl="0" algn="l">
              <a:lnSpc>
                <a:spcPct val="107916"/>
              </a:lnSpc>
              <a:spcBef>
                <a:spcPts val="800"/>
              </a:spcBef>
              <a:spcAft>
                <a:spcPts val="0"/>
              </a:spcAft>
              <a:buClr>
                <a:schemeClr val="dk1"/>
              </a:buClr>
              <a:buSzPct val="61111"/>
              <a:buFont typeface="Arial"/>
              <a:buNone/>
            </a:pPr>
            <a:r>
              <a:rPr lang="en-GB">
                <a:latin typeface="Times New Roman"/>
                <a:ea typeface="Times New Roman"/>
                <a:cs typeface="Times New Roman"/>
                <a:sym typeface="Times New Roman"/>
              </a:rPr>
              <a:t>Location Source (Fast Food Restaurant Across America) : </a:t>
            </a:r>
            <a:r>
              <a:rPr lang="en-GB" u="sng">
                <a:solidFill>
                  <a:srgbClr val="1155CC"/>
                </a:solidFill>
                <a:latin typeface="Times New Roman"/>
                <a:ea typeface="Times New Roman"/>
                <a:cs typeface="Times New Roman"/>
                <a:sym typeface="Times New Roman"/>
                <a:hlinkClick r:id="rId4">
                  <a:extLst>
                    <a:ext uri="{A12FA001-AC4F-418D-AE19-62706E023703}">
                      <ahyp:hlinkClr val="tx"/>
                    </a:ext>
                  </a:extLst>
                </a:hlinkClick>
              </a:rPr>
              <a:t>https://www.kaggle.com/datasets/datafiniti/fast-food-restaurants</a:t>
            </a:r>
            <a:endParaRPr>
              <a:latin typeface="Times New Roman"/>
              <a:ea typeface="Times New Roman"/>
              <a:cs typeface="Times New Roman"/>
              <a:sym typeface="Times New Roman"/>
            </a:endParaRPr>
          </a:p>
          <a:p>
            <a:pPr indent="0" lvl="0" marL="0" rtl="0" algn="l">
              <a:spcBef>
                <a:spcPts val="800"/>
              </a:spcBef>
              <a:spcAft>
                <a:spcPts val="1200"/>
              </a:spcAft>
              <a:buNone/>
            </a:pPr>
            <a:r>
              <a:t/>
            </a:r>
            <a:endParaRPr>
              <a:latin typeface="Times New Roman"/>
              <a:ea typeface="Times New Roman"/>
              <a:cs typeface="Times New Roman"/>
              <a:sym typeface="Times New Roman"/>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32"/>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GB"/>
              <a:t>Fact Table Explanation and Application</a:t>
            </a:r>
            <a:endParaRPr/>
          </a:p>
        </p:txBody>
      </p:sp>
      <p:sp>
        <p:nvSpPr>
          <p:cNvPr id="193" name="Google Shape;193;p32"/>
          <p:cNvSpPr txBox="1"/>
          <p:nvPr>
            <p:ph idx="1" type="body"/>
          </p:nvPr>
        </p:nvSpPr>
        <p:spPr>
          <a:xfrm>
            <a:off x="311700" y="1225225"/>
            <a:ext cx="3087600" cy="3354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GB"/>
              <a:t>Table:</a:t>
            </a:r>
            <a:endParaRPr/>
          </a:p>
        </p:txBody>
      </p:sp>
      <p:pic>
        <p:nvPicPr>
          <p:cNvPr id="194" name="Google Shape;194;p32"/>
          <p:cNvPicPr preferRelativeResize="0"/>
          <p:nvPr/>
        </p:nvPicPr>
        <p:blipFill>
          <a:blip r:embed="rId3">
            <a:alphaModFix/>
          </a:blip>
          <a:stretch>
            <a:fillRect/>
          </a:stretch>
        </p:blipFill>
        <p:spPr>
          <a:xfrm>
            <a:off x="1719300" y="1867875"/>
            <a:ext cx="7113000" cy="26085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33"/>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GB"/>
              <a:t>Fact Table Explanation and Application</a:t>
            </a:r>
            <a:endParaRPr/>
          </a:p>
        </p:txBody>
      </p:sp>
      <p:sp>
        <p:nvSpPr>
          <p:cNvPr id="200" name="Google Shape;200;p33"/>
          <p:cNvSpPr txBox="1"/>
          <p:nvPr>
            <p:ph idx="1" type="body"/>
          </p:nvPr>
        </p:nvSpPr>
        <p:spPr>
          <a:xfrm>
            <a:off x="311700" y="1225225"/>
            <a:ext cx="2571000" cy="3354000"/>
          </a:xfrm>
          <a:prstGeom prst="rect">
            <a:avLst/>
          </a:prstGeom>
        </p:spPr>
        <p:txBody>
          <a:bodyPr anchorCtr="0" anchor="t" bIns="91425" lIns="91425" spcFirstLastPara="1" rIns="91425" wrap="square" tIns="91425">
            <a:normAutofit/>
          </a:bodyPr>
          <a:lstStyle/>
          <a:p>
            <a:pPr indent="0" lvl="0" marL="0" rtl="0" algn="l">
              <a:lnSpc>
                <a:spcPct val="107916"/>
              </a:lnSpc>
              <a:spcBef>
                <a:spcPts val="0"/>
              </a:spcBef>
              <a:spcAft>
                <a:spcPts val="0"/>
              </a:spcAft>
              <a:buClr>
                <a:schemeClr val="dk1"/>
              </a:buClr>
              <a:buSzPts val="1100"/>
              <a:buFont typeface="Arial"/>
              <a:buNone/>
            </a:pPr>
            <a:r>
              <a:rPr lang="en-GB" sz="1400">
                <a:latin typeface="Times New Roman"/>
                <a:ea typeface="Times New Roman"/>
                <a:cs typeface="Times New Roman"/>
                <a:sym typeface="Times New Roman"/>
              </a:rPr>
              <a:t>Fact table:</a:t>
            </a:r>
            <a:r>
              <a:rPr lang="en-GB" sz="1400">
                <a:highlight>
                  <a:srgbClr val="F0D8A8"/>
                </a:highlight>
                <a:latin typeface="Times New Roman"/>
                <a:ea typeface="Times New Roman"/>
                <a:cs typeface="Times New Roman"/>
                <a:sym typeface="Times New Roman"/>
              </a:rPr>
              <a:t>order_converted</a:t>
            </a:r>
            <a:endParaRPr sz="1400">
              <a:highlight>
                <a:srgbClr val="F0D8A8"/>
              </a:highlight>
              <a:latin typeface="Times New Roman"/>
              <a:ea typeface="Times New Roman"/>
              <a:cs typeface="Times New Roman"/>
              <a:sym typeface="Times New Roman"/>
            </a:endParaRPr>
          </a:p>
          <a:p>
            <a:pPr indent="0" lvl="0" marL="0" rtl="0" algn="l">
              <a:lnSpc>
                <a:spcPct val="107916"/>
              </a:lnSpc>
              <a:spcBef>
                <a:spcPts val="800"/>
              </a:spcBef>
              <a:spcAft>
                <a:spcPts val="800"/>
              </a:spcAft>
              <a:buClr>
                <a:schemeClr val="dk1"/>
              </a:buClr>
              <a:buSzPts val="1100"/>
              <a:buFont typeface="Arial"/>
              <a:buNone/>
            </a:pPr>
            <a:r>
              <a:rPr lang="en-GB" sz="1400">
                <a:latin typeface="Times New Roman"/>
                <a:ea typeface="Times New Roman"/>
                <a:cs typeface="Times New Roman"/>
                <a:sym typeface="Times New Roman"/>
              </a:rPr>
              <a:t>Code:</a:t>
            </a:r>
            <a:endParaRPr sz="2000"/>
          </a:p>
        </p:txBody>
      </p:sp>
      <p:pic>
        <p:nvPicPr>
          <p:cNvPr id="201" name="Google Shape;201;p33"/>
          <p:cNvPicPr preferRelativeResize="0"/>
          <p:nvPr/>
        </p:nvPicPr>
        <p:blipFill>
          <a:blip r:embed="rId3">
            <a:alphaModFix/>
          </a:blip>
          <a:stretch>
            <a:fillRect/>
          </a:stretch>
        </p:blipFill>
        <p:spPr>
          <a:xfrm>
            <a:off x="2642850" y="1299625"/>
            <a:ext cx="6348749" cy="34867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34"/>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GB"/>
              <a:t>Fact Table Explanation and Application</a:t>
            </a:r>
            <a:endParaRPr/>
          </a:p>
        </p:txBody>
      </p:sp>
      <p:sp>
        <p:nvSpPr>
          <p:cNvPr id="207" name="Google Shape;207;p34"/>
          <p:cNvSpPr txBox="1"/>
          <p:nvPr>
            <p:ph idx="1" type="body"/>
          </p:nvPr>
        </p:nvSpPr>
        <p:spPr>
          <a:xfrm>
            <a:off x="311700" y="1225225"/>
            <a:ext cx="8292600" cy="36903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en-GB"/>
              <a:t>Table:</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lnSpc>
                <a:spcPct val="107916"/>
              </a:lnSpc>
              <a:spcBef>
                <a:spcPts val="1200"/>
              </a:spcBef>
              <a:spcAft>
                <a:spcPts val="0"/>
              </a:spcAft>
              <a:buNone/>
            </a:pPr>
            <a:r>
              <a:t/>
            </a:r>
            <a:endParaRPr sz="1200">
              <a:latin typeface="Times New Roman"/>
              <a:ea typeface="Times New Roman"/>
              <a:cs typeface="Times New Roman"/>
              <a:sym typeface="Times New Roman"/>
            </a:endParaRPr>
          </a:p>
          <a:p>
            <a:pPr indent="0" lvl="0" marL="0" rtl="0" algn="l">
              <a:lnSpc>
                <a:spcPct val="107916"/>
              </a:lnSpc>
              <a:spcBef>
                <a:spcPts val="800"/>
              </a:spcBef>
              <a:spcAft>
                <a:spcPts val="0"/>
              </a:spcAft>
              <a:buNone/>
            </a:pPr>
            <a:r>
              <a:t/>
            </a:r>
            <a:endParaRPr sz="1200">
              <a:latin typeface="Times New Roman"/>
              <a:ea typeface="Times New Roman"/>
              <a:cs typeface="Times New Roman"/>
              <a:sym typeface="Times New Roman"/>
            </a:endParaRPr>
          </a:p>
          <a:p>
            <a:pPr indent="0" lvl="0" marL="0" rtl="0" algn="l">
              <a:lnSpc>
                <a:spcPct val="107916"/>
              </a:lnSpc>
              <a:spcBef>
                <a:spcPts val="800"/>
              </a:spcBef>
              <a:spcAft>
                <a:spcPts val="0"/>
              </a:spcAft>
              <a:buNone/>
            </a:pPr>
            <a:r>
              <a:t/>
            </a:r>
            <a:endParaRPr sz="1200">
              <a:latin typeface="Times New Roman"/>
              <a:ea typeface="Times New Roman"/>
              <a:cs typeface="Times New Roman"/>
              <a:sym typeface="Times New Roman"/>
            </a:endParaRPr>
          </a:p>
          <a:p>
            <a:pPr indent="0" lvl="0" marL="0" rtl="0" algn="l">
              <a:lnSpc>
                <a:spcPct val="107916"/>
              </a:lnSpc>
              <a:spcBef>
                <a:spcPts val="800"/>
              </a:spcBef>
              <a:spcAft>
                <a:spcPts val="800"/>
              </a:spcAft>
              <a:buClr>
                <a:schemeClr val="dk1"/>
              </a:buClr>
              <a:buSzPct val="91666"/>
              <a:buFont typeface="Arial"/>
              <a:buNone/>
            </a:pPr>
            <a:r>
              <a:rPr lang="en-GB" sz="1200">
                <a:latin typeface="Times New Roman"/>
                <a:ea typeface="Times New Roman"/>
                <a:cs typeface="Times New Roman"/>
                <a:sym typeface="Times New Roman"/>
              </a:rPr>
              <a:t>I attached the code files in Appendix, please check the order in that part. </a:t>
            </a:r>
            <a:endParaRPr/>
          </a:p>
        </p:txBody>
      </p:sp>
      <p:pic>
        <p:nvPicPr>
          <p:cNvPr id="208" name="Google Shape;208;p34"/>
          <p:cNvPicPr preferRelativeResize="0"/>
          <p:nvPr/>
        </p:nvPicPr>
        <p:blipFill>
          <a:blip r:embed="rId3">
            <a:alphaModFix/>
          </a:blip>
          <a:stretch>
            <a:fillRect/>
          </a:stretch>
        </p:blipFill>
        <p:spPr>
          <a:xfrm>
            <a:off x="1772100" y="1299625"/>
            <a:ext cx="5869317" cy="32796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35"/>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GB"/>
              <a:t>Fact Table Explanation and Application</a:t>
            </a:r>
            <a:endParaRPr/>
          </a:p>
        </p:txBody>
      </p:sp>
      <p:sp>
        <p:nvSpPr>
          <p:cNvPr id="214" name="Google Shape;214;p35"/>
          <p:cNvSpPr txBox="1"/>
          <p:nvPr>
            <p:ph idx="1" type="body"/>
          </p:nvPr>
        </p:nvSpPr>
        <p:spPr>
          <a:xfrm>
            <a:off x="311700" y="1225225"/>
            <a:ext cx="8520600" cy="3354000"/>
          </a:xfrm>
          <a:prstGeom prst="rect">
            <a:avLst/>
          </a:prstGeom>
        </p:spPr>
        <p:txBody>
          <a:bodyPr anchorCtr="0" anchor="t" bIns="91425" lIns="91425" spcFirstLastPara="1" rIns="91425" wrap="square" tIns="91425">
            <a:normAutofit lnSpcReduction="10000"/>
          </a:bodyPr>
          <a:lstStyle/>
          <a:p>
            <a:pPr indent="457200" lvl="0" marL="0" rtl="0" algn="l">
              <a:lnSpc>
                <a:spcPct val="107916"/>
              </a:lnSpc>
              <a:spcBef>
                <a:spcPts val="0"/>
              </a:spcBef>
              <a:spcAft>
                <a:spcPts val="0"/>
              </a:spcAft>
              <a:buClr>
                <a:schemeClr val="dk1"/>
              </a:buClr>
              <a:buSzPts val="1100"/>
              <a:buFont typeface="Arial"/>
              <a:buNone/>
            </a:pPr>
            <a:r>
              <a:rPr lang="en-GB" sz="1200">
                <a:latin typeface="Times New Roman"/>
                <a:ea typeface="Times New Roman"/>
                <a:cs typeface="Times New Roman"/>
                <a:sym typeface="Times New Roman"/>
              </a:rPr>
              <a:t>To provide more detail of each fact table in my design,  I will describe and get the results by code to implement  how does each one works based on my concerned questions as below:</a:t>
            </a:r>
            <a:endParaRPr sz="1200">
              <a:latin typeface="Times New Roman"/>
              <a:ea typeface="Times New Roman"/>
              <a:cs typeface="Times New Roman"/>
              <a:sym typeface="Times New Roman"/>
            </a:endParaRPr>
          </a:p>
          <a:p>
            <a:pPr indent="-304800" lvl="0" marL="457200" rtl="0" algn="l">
              <a:spcBef>
                <a:spcPts val="800"/>
              </a:spcBef>
              <a:spcAft>
                <a:spcPts val="0"/>
              </a:spcAft>
              <a:buSzPts val="1200"/>
              <a:buFont typeface="Times New Roman"/>
              <a:buAutoNum type="arabicPeriod"/>
            </a:pPr>
            <a:r>
              <a:rPr lang="en-GB" sz="1200">
                <a:latin typeface="Times New Roman"/>
                <a:ea typeface="Times New Roman"/>
                <a:cs typeface="Times New Roman"/>
                <a:sym typeface="Times New Roman"/>
              </a:rPr>
              <a:t>Which type of meal is top sold?  </a:t>
            </a:r>
            <a:endParaRPr sz="1200">
              <a:latin typeface="Times New Roman"/>
              <a:ea typeface="Times New Roman"/>
              <a:cs typeface="Times New Roman"/>
              <a:sym typeface="Times New Roman"/>
            </a:endParaRPr>
          </a:p>
          <a:p>
            <a:pPr indent="457200" lvl="0" marL="0" rtl="0" algn="l">
              <a:spcBef>
                <a:spcPts val="0"/>
              </a:spcBef>
              <a:spcAft>
                <a:spcPts val="0"/>
              </a:spcAft>
              <a:buClr>
                <a:schemeClr val="dk1"/>
              </a:buClr>
              <a:buSzPts val="1100"/>
              <a:buFont typeface="Arial"/>
              <a:buNone/>
            </a:pPr>
            <a:r>
              <a:rPr lang="en-GB" sz="1200">
                <a:latin typeface="Times New Roman"/>
                <a:ea typeface="Times New Roman"/>
                <a:cs typeface="Times New Roman"/>
                <a:sym typeface="Times New Roman"/>
              </a:rPr>
              <a:t>TotalMealByType in Order_meal cumulative fact table gets information of type of meal and served meal price from invoices table. Sum the total served meal price by group each type of meal.  </a:t>
            </a:r>
            <a:endParaRPr sz="1200">
              <a:latin typeface="Times New Roman"/>
              <a:ea typeface="Times New Roman"/>
              <a:cs typeface="Times New Roman"/>
              <a:sym typeface="Times New Roman"/>
            </a:endParaRPr>
          </a:p>
          <a:p>
            <a:pPr indent="-9525" lvl="0" marL="450000" rtl="0" algn="l">
              <a:spcBef>
                <a:spcPts val="0"/>
              </a:spcBef>
              <a:spcAft>
                <a:spcPts val="0"/>
              </a:spcAft>
              <a:buClr>
                <a:schemeClr val="dk1"/>
              </a:buClr>
              <a:buSzPts val="1100"/>
              <a:buFont typeface="Arial"/>
              <a:buNone/>
            </a:pPr>
            <a:r>
              <a:rPr lang="en-GB" sz="1200">
                <a:latin typeface="Times New Roman"/>
                <a:ea typeface="Times New Roman"/>
                <a:cs typeface="Times New Roman"/>
                <a:sym typeface="Times New Roman"/>
              </a:rPr>
              <a:t>The result of sorted sold meal type list below:</a:t>
            </a:r>
            <a:endParaRPr sz="1200">
              <a:latin typeface="Times New Roman"/>
              <a:ea typeface="Times New Roman"/>
              <a:cs typeface="Times New Roman"/>
              <a:sym typeface="Times New Roman"/>
            </a:endParaRPr>
          </a:p>
          <a:p>
            <a:pPr indent="-9525" lvl="0" marL="450000" rtl="0" algn="l">
              <a:spcBef>
                <a:spcPts val="0"/>
              </a:spcBef>
              <a:spcAft>
                <a:spcPts val="0"/>
              </a:spcAft>
              <a:buClr>
                <a:schemeClr val="dk1"/>
              </a:buClr>
              <a:buSzPts val="1100"/>
              <a:buFont typeface="Arial"/>
              <a:buNone/>
            </a:pPr>
            <a:r>
              <a:t/>
            </a:r>
            <a:endParaRPr sz="1200">
              <a:latin typeface="Times New Roman"/>
              <a:ea typeface="Times New Roman"/>
              <a:cs typeface="Times New Roman"/>
              <a:sym typeface="Times New Roman"/>
            </a:endParaRPr>
          </a:p>
          <a:p>
            <a:pPr indent="-9525" lvl="0" marL="450000" rtl="0" algn="l">
              <a:spcBef>
                <a:spcPts val="0"/>
              </a:spcBef>
              <a:spcAft>
                <a:spcPts val="0"/>
              </a:spcAft>
              <a:buClr>
                <a:schemeClr val="dk1"/>
              </a:buClr>
              <a:buSzPts val="1100"/>
              <a:buFont typeface="Arial"/>
              <a:buNone/>
            </a:pPr>
            <a:r>
              <a:t/>
            </a:r>
            <a:endParaRPr sz="1200">
              <a:latin typeface="Times New Roman"/>
              <a:ea typeface="Times New Roman"/>
              <a:cs typeface="Times New Roman"/>
              <a:sym typeface="Times New Roman"/>
            </a:endParaRPr>
          </a:p>
          <a:p>
            <a:pPr indent="-9525" lvl="0" marL="450000" rtl="0" algn="l">
              <a:spcBef>
                <a:spcPts val="0"/>
              </a:spcBef>
              <a:spcAft>
                <a:spcPts val="0"/>
              </a:spcAft>
              <a:buClr>
                <a:schemeClr val="dk1"/>
              </a:buClr>
              <a:buSzPts val="1100"/>
              <a:buFont typeface="Arial"/>
              <a:buNone/>
            </a:pPr>
            <a:r>
              <a:t/>
            </a:r>
            <a:endParaRPr sz="1200">
              <a:latin typeface="Times New Roman"/>
              <a:ea typeface="Times New Roman"/>
              <a:cs typeface="Times New Roman"/>
              <a:sym typeface="Times New Roman"/>
            </a:endParaRPr>
          </a:p>
          <a:p>
            <a:pPr indent="-9525" lvl="0" marL="450000" rtl="0" algn="l">
              <a:spcBef>
                <a:spcPts val="0"/>
              </a:spcBef>
              <a:spcAft>
                <a:spcPts val="0"/>
              </a:spcAft>
              <a:buClr>
                <a:schemeClr val="dk1"/>
              </a:buClr>
              <a:buSzPts val="1100"/>
              <a:buFont typeface="Arial"/>
              <a:buNone/>
            </a:pPr>
            <a:r>
              <a:t/>
            </a:r>
            <a:endParaRPr sz="1200">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t/>
            </a:r>
            <a:endParaRPr sz="1200">
              <a:latin typeface="Times New Roman"/>
              <a:ea typeface="Times New Roman"/>
              <a:cs typeface="Times New Roman"/>
              <a:sym typeface="Times New Roman"/>
            </a:endParaRPr>
          </a:p>
          <a:p>
            <a:pPr indent="457200" lvl="0" marL="0" rtl="0" algn="l">
              <a:spcBef>
                <a:spcPts val="0"/>
              </a:spcBef>
              <a:spcAft>
                <a:spcPts val="0"/>
              </a:spcAft>
              <a:buClr>
                <a:schemeClr val="dk1"/>
              </a:buClr>
              <a:buSzPts val="1100"/>
              <a:buFont typeface="Arial"/>
              <a:buNone/>
            </a:pPr>
            <a:r>
              <a:rPr lang="en-GB" sz="1200">
                <a:latin typeface="Times New Roman"/>
                <a:ea typeface="Times New Roman"/>
                <a:cs typeface="Times New Roman"/>
                <a:sym typeface="Times New Roman"/>
              </a:rPr>
              <a:t>The top selling type of meal is breakfast or we can say the most popular meal type is dinner. The total sold by meal type for 2014-2018 is $16,732. We can find even breakfast is the top selling type of meal, but there is not a big gap between it and the other two types. Knowing the situation of the type of meal selling can help the supermarket to figure out some better sales plans.</a:t>
            </a:r>
            <a:endParaRPr sz="1200">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t/>
            </a:r>
            <a:endParaRPr sz="1200">
              <a:latin typeface="Times New Roman"/>
              <a:ea typeface="Times New Roman"/>
              <a:cs typeface="Times New Roman"/>
              <a:sym typeface="Times New Roman"/>
            </a:endParaRPr>
          </a:p>
          <a:p>
            <a:pPr indent="0" lvl="0" marL="0" rtl="0" algn="l">
              <a:spcBef>
                <a:spcPts val="0"/>
              </a:spcBef>
              <a:spcAft>
                <a:spcPts val="1200"/>
              </a:spcAft>
              <a:buNone/>
            </a:pPr>
            <a:r>
              <a:t/>
            </a:r>
            <a:endParaRPr sz="1200">
              <a:latin typeface="Times New Roman"/>
              <a:ea typeface="Times New Roman"/>
              <a:cs typeface="Times New Roman"/>
              <a:sym typeface="Times New Roman"/>
            </a:endParaRPr>
          </a:p>
        </p:txBody>
      </p:sp>
      <p:pic>
        <p:nvPicPr>
          <p:cNvPr id="215" name="Google Shape;215;p35"/>
          <p:cNvPicPr preferRelativeResize="0"/>
          <p:nvPr/>
        </p:nvPicPr>
        <p:blipFill rotWithShape="1">
          <a:blip r:embed="rId3">
            <a:alphaModFix/>
          </a:blip>
          <a:srcRect b="0" l="0" r="1448" t="0"/>
          <a:stretch/>
        </p:blipFill>
        <p:spPr>
          <a:xfrm>
            <a:off x="3704100" y="2421213"/>
            <a:ext cx="3038475" cy="9620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36"/>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GB"/>
              <a:t>Fact Table Explanation and Application</a:t>
            </a:r>
            <a:endParaRPr/>
          </a:p>
        </p:txBody>
      </p:sp>
      <p:sp>
        <p:nvSpPr>
          <p:cNvPr id="221" name="Google Shape;221;p36"/>
          <p:cNvSpPr txBox="1"/>
          <p:nvPr>
            <p:ph idx="1" type="body"/>
          </p:nvPr>
        </p:nvSpPr>
        <p:spPr>
          <a:xfrm>
            <a:off x="311700" y="1225225"/>
            <a:ext cx="8520600" cy="33540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0"/>
              </a:spcAft>
              <a:buClr>
                <a:schemeClr val="dk1"/>
              </a:buClr>
              <a:buSzPts val="1100"/>
              <a:buFont typeface="Arial"/>
              <a:buNone/>
            </a:pPr>
            <a:r>
              <a:rPr lang="en-GB" sz="1400">
                <a:latin typeface="Times New Roman"/>
                <a:ea typeface="Times New Roman"/>
                <a:cs typeface="Times New Roman"/>
                <a:sym typeface="Times New Roman"/>
              </a:rPr>
              <a:t>The visualization shows below:</a:t>
            </a:r>
            <a:endParaRPr sz="1400">
              <a:latin typeface="Times New Roman"/>
              <a:ea typeface="Times New Roman"/>
              <a:cs typeface="Times New Roman"/>
              <a:sym typeface="Times New Roman"/>
            </a:endParaRPr>
          </a:p>
          <a:p>
            <a:pPr indent="0" lvl="0" marL="0" rtl="0" algn="l">
              <a:spcBef>
                <a:spcPts val="0"/>
              </a:spcBef>
              <a:spcAft>
                <a:spcPts val="1200"/>
              </a:spcAft>
              <a:buNone/>
            </a:pPr>
            <a:r>
              <a:t/>
            </a:r>
            <a:endParaRPr/>
          </a:p>
        </p:txBody>
      </p:sp>
      <p:pic>
        <p:nvPicPr>
          <p:cNvPr id="222" name="Google Shape;222;p36"/>
          <p:cNvPicPr preferRelativeResize="0"/>
          <p:nvPr/>
        </p:nvPicPr>
        <p:blipFill>
          <a:blip r:embed="rId3">
            <a:alphaModFix/>
          </a:blip>
          <a:stretch>
            <a:fillRect/>
          </a:stretch>
        </p:blipFill>
        <p:spPr>
          <a:xfrm>
            <a:off x="687100" y="1903162"/>
            <a:ext cx="7568400" cy="21530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37"/>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GB"/>
              <a:t>Fact Table Explanation and Application</a:t>
            </a:r>
            <a:endParaRPr/>
          </a:p>
        </p:txBody>
      </p:sp>
      <p:sp>
        <p:nvSpPr>
          <p:cNvPr id="228" name="Google Shape;228;p37"/>
          <p:cNvSpPr txBox="1"/>
          <p:nvPr>
            <p:ph idx="1" type="body"/>
          </p:nvPr>
        </p:nvSpPr>
        <p:spPr>
          <a:xfrm>
            <a:off x="311700" y="1225225"/>
            <a:ext cx="8520600" cy="36492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0"/>
              </a:spcAft>
              <a:buNone/>
            </a:pPr>
            <a:r>
              <a:rPr lang="en-GB" sz="1400">
                <a:latin typeface="Times New Roman"/>
                <a:ea typeface="Times New Roman"/>
                <a:cs typeface="Times New Roman"/>
                <a:sym typeface="Times New Roman"/>
              </a:rPr>
              <a:t>2. Who are the top 10 sales representatives that made the most sales in 2017? </a:t>
            </a:r>
            <a:endParaRPr sz="1400">
              <a:latin typeface="Times New Roman"/>
              <a:ea typeface="Times New Roman"/>
              <a:cs typeface="Times New Roman"/>
              <a:sym typeface="Times New Roman"/>
            </a:endParaRPr>
          </a:p>
          <a:p>
            <a:pPr indent="457200" lvl="0" marL="0" rtl="0" algn="l">
              <a:lnSpc>
                <a:spcPct val="115000"/>
              </a:lnSpc>
              <a:spcBef>
                <a:spcPts val="0"/>
              </a:spcBef>
              <a:spcAft>
                <a:spcPts val="0"/>
              </a:spcAft>
              <a:buClr>
                <a:schemeClr val="dk1"/>
              </a:buClr>
              <a:buSzPts val="1100"/>
              <a:buFont typeface="Arial"/>
              <a:buNone/>
            </a:pPr>
            <a:r>
              <a:rPr lang="en-GB" sz="1400">
                <a:latin typeface="Times New Roman"/>
                <a:ea typeface="Times New Roman"/>
                <a:cs typeface="Times New Roman"/>
                <a:sym typeface="Times New Roman"/>
              </a:rPr>
              <a:t>If the pre-order is converted to sale, it will show in the invoice table with the served meal price. TotalSalesBySP in Sales_invoices snapshot fact table extracts the served meal price information from Meals which extract from invoices table, get the sales name from SalesTeam table,  sum the total served meal price on companyid group by sales name.  The result of top 10 sales representatives in 2017 list below:</a:t>
            </a:r>
            <a:endParaRPr sz="1400">
              <a:latin typeface="Times New Roman"/>
              <a:ea typeface="Times New Roman"/>
              <a:cs typeface="Times New Roman"/>
              <a:sym typeface="Times New Roman"/>
            </a:endParaRPr>
          </a:p>
          <a:p>
            <a:pPr indent="0" lvl="0" marL="0" rtl="0" algn="l">
              <a:spcBef>
                <a:spcPts val="0"/>
              </a:spcBef>
              <a:spcAft>
                <a:spcPts val="1200"/>
              </a:spcAft>
              <a:buNone/>
            </a:pPr>
            <a:r>
              <a:t/>
            </a:r>
            <a:endParaRPr/>
          </a:p>
        </p:txBody>
      </p:sp>
      <p:pic>
        <p:nvPicPr>
          <p:cNvPr id="229" name="Google Shape;229;p37"/>
          <p:cNvPicPr preferRelativeResize="0"/>
          <p:nvPr/>
        </p:nvPicPr>
        <p:blipFill>
          <a:blip r:embed="rId3">
            <a:alphaModFix/>
          </a:blip>
          <a:stretch>
            <a:fillRect/>
          </a:stretch>
        </p:blipFill>
        <p:spPr>
          <a:xfrm>
            <a:off x="2180100" y="2571750"/>
            <a:ext cx="3171825" cy="23336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38"/>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GB"/>
              <a:t>Fact Table Explanation and Application</a:t>
            </a:r>
            <a:endParaRPr/>
          </a:p>
        </p:txBody>
      </p:sp>
      <p:sp>
        <p:nvSpPr>
          <p:cNvPr id="235" name="Google Shape;235;p38"/>
          <p:cNvSpPr txBox="1"/>
          <p:nvPr>
            <p:ph idx="1" type="body"/>
          </p:nvPr>
        </p:nvSpPr>
        <p:spPr>
          <a:xfrm>
            <a:off x="441525" y="1224450"/>
            <a:ext cx="4026300" cy="36123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0"/>
              </a:spcAft>
              <a:buNone/>
            </a:pPr>
            <a:r>
              <a:t/>
            </a:r>
            <a:endParaRPr sz="1400">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GB" sz="1400">
                <a:latin typeface="Times New Roman"/>
                <a:ea typeface="Times New Roman"/>
                <a:cs typeface="Times New Roman"/>
                <a:sym typeface="Times New Roman"/>
              </a:rPr>
              <a:t>The data visualization shows on right:</a:t>
            </a:r>
            <a:endParaRPr sz="1400">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sz="1400">
              <a:latin typeface="Times New Roman"/>
              <a:ea typeface="Times New Roman"/>
              <a:cs typeface="Times New Roman"/>
              <a:sym typeface="Times New Roman"/>
            </a:endParaRPr>
          </a:p>
          <a:p>
            <a:pPr indent="457200" lvl="0" marL="0" rtl="0" algn="l">
              <a:lnSpc>
                <a:spcPct val="115000"/>
              </a:lnSpc>
              <a:spcBef>
                <a:spcPts val="0"/>
              </a:spcBef>
              <a:spcAft>
                <a:spcPts val="0"/>
              </a:spcAft>
              <a:buNone/>
            </a:pPr>
            <a:r>
              <a:rPr lang="en-GB" sz="1400">
                <a:latin typeface="Times New Roman"/>
                <a:ea typeface="Times New Roman"/>
                <a:cs typeface="Times New Roman"/>
                <a:sym typeface="Times New Roman"/>
              </a:rPr>
              <a:t>We can also find the top sales representatives in any specific year in the dataset. This type of analysis helps companies create incentives to encourage salespeople to perform better. </a:t>
            </a:r>
            <a:endParaRPr sz="1400">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t/>
            </a:r>
            <a:endParaRPr sz="1400">
              <a:latin typeface="Times New Roman"/>
              <a:ea typeface="Times New Roman"/>
              <a:cs typeface="Times New Roman"/>
              <a:sym typeface="Times New Roman"/>
            </a:endParaRPr>
          </a:p>
        </p:txBody>
      </p:sp>
      <p:pic>
        <p:nvPicPr>
          <p:cNvPr id="236" name="Google Shape;236;p38"/>
          <p:cNvPicPr preferRelativeResize="0"/>
          <p:nvPr/>
        </p:nvPicPr>
        <p:blipFill>
          <a:blip r:embed="rId3">
            <a:alphaModFix/>
          </a:blip>
          <a:stretch>
            <a:fillRect/>
          </a:stretch>
        </p:blipFill>
        <p:spPr>
          <a:xfrm>
            <a:off x="4271500" y="1323150"/>
            <a:ext cx="4560800" cy="3562878"/>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39"/>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GB"/>
              <a:t>Fact Table Explanation and Application</a:t>
            </a:r>
            <a:endParaRPr/>
          </a:p>
        </p:txBody>
      </p:sp>
      <p:sp>
        <p:nvSpPr>
          <p:cNvPr id="242" name="Google Shape;242;p39"/>
          <p:cNvSpPr txBox="1"/>
          <p:nvPr>
            <p:ph idx="1" type="body"/>
          </p:nvPr>
        </p:nvSpPr>
        <p:spPr>
          <a:xfrm>
            <a:off x="311700" y="1225225"/>
            <a:ext cx="8520600" cy="33540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0"/>
              </a:spcAft>
              <a:buNone/>
            </a:pPr>
            <a:r>
              <a:rPr lang="en-GB" sz="1400">
                <a:latin typeface="Times New Roman"/>
                <a:ea typeface="Times New Roman"/>
                <a:cs typeface="Times New Roman"/>
                <a:sym typeface="Times New Roman"/>
              </a:rPr>
              <a:t>3. How many of the total pre-order converted to sale in December of 2018? </a:t>
            </a:r>
            <a:endParaRPr sz="1400">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GB" sz="1400">
                <a:latin typeface="Times New Roman"/>
                <a:ea typeface="Times New Roman"/>
                <a:cs typeface="Times New Roman"/>
                <a:sym typeface="Times New Roman"/>
              </a:rPr>
              <a:t>	Order_converted cumulative fact table extracts information of if pre-order converted to sale from OrderLeads table. Count the total true conversion when it happened in Dec. 2018. </a:t>
            </a:r>
            <a:endParaRPr sz="1400">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GB" sz="1400">
                <a:latin typeface="Times New Roman"/>
                <a:ea typeface="Times New Roman"/>
                <a:cs typeface="Times New Roman"/>
                <a:sym typeface="Times New Roman"/>
              </a:rPr>
              <a:t>	The result:</a:t>
            </a:r>
            <a:endParaRPr sz="1400">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sz="1400">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sz="1400">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sz="1400">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sz="1400">
              <a:latin typeface="Times New Roman"/>
              <a:ea typeface="Times New Roman"/>
              <a:cs typeface="Times New Roman"/>
              <a:sym typeface="Times New Roman"/>
            </a:endParaRPr>
          </a:p>
          <a:p>
            <a:pPr indent="457200" lvl="0" marL="0" rtl="0" algn="l">
              <a:lnSpc>
                <a:spcPct val="115000"/>
              </a:lnSpc>
              <a:spcBef>
                <a:spcPts val="0"/>
              </a:spcBef>
              <a:spcAft>
                <a:spcPts val="0"/>
              </a:spcAft>
              <a:buClr>
                <a:schemeClr val="dk1"/>
              </a:buClr>
              <a:buSzPts val="1100"/>
              <a:buFont typeface="Arial"/>
              <a:buNone/>
            </a:pPr>
            <a:r>
              <a:rPr lang="en-GB" sz="1400">
                <a:latin typeface="Times New Roman"/>
                <a:ea typeface="Times New Roman"/>
                <a:cs typeface="Times New Roman"/>
                <a:sym typeface="Times New Roman"/>
              </a:rPr>
              <a:t>Total converted served meals from order leads in December of  2018 is 224. We can also specify years or months to get the number of converted served meals from order leads. </a:t>
            </a:r>
            <a:endParaRPr/>
          </a:p>
        </p:txBody>
      </p:sp>
      <p:pic>
        <p:nvPicPr>
          <p:cNvPr id="243" name="Google Shape;243;p39"/>
          <p:cNvPicPr preferRelativeResize="0"/>
          <p:nvPr/>
        </p:nvPicPr>
        <p:blipFill rotWithShape="1">
          <a:blip r:embed="rId3">
            <a:alphaModFix/>
          </a:blip>
          <a:srcRect b="0" l="0" r="63825" t="0"/>
          <a:stretch/>
        </p:blipFill>
        <p:spPr>
          <a:xfrm>
            <a:off x="1266250" y="2480175"/>
            <a:ext cx="1089000" cy="5885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40"/>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GB"/>
              <a:t>Fact Table Explanation and Application</a:t>
            </a:r>
            <a:endParaRPr/>
          </a:p>
        </p:txBody>
      </p:sp>
      <p:sp>
        <p:nvSpPr>
          <p:cNvPr id="249" name="Google Shape;249;p40"/>
          <p:cNvSpPr txBox="1"/>
          <p:nvPr>
            <p:ph idx="1" type="body"/>
          </p:nvPr>
        </p:nvSpPr>
        <p:spPr>
          <a:xfrm>
            <a:off x="311700" y="1225225"/>
            <a:ext cx="8520600" cy="33540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0"/>
              </a:spcAft>
              <a:buNone/>
            </a:pPr>
            <a:r>
              <a:rPr lang="en-GB" sz="1400">
                <a:latin typeface="Times New Roman"/>
                <a:ea typeface="Times New Roman"/>
                <a:cs typeface="Times New Roman"/>
                <a:sym typeface="Times New Roman"/>
              </a:rPr>
              <a:t>4. Which state has the highest values of selling? and rankings of all states? </a:t>
            </a:r>
            <a:endParaRPr sz="1400">
              <a:latin typeface="Times New Roman"/>
              <a:ea typeface="Times New Roman"/>
              <a:cs typeface="Times New Roman"/>
              <a:sym typeface="Times New Roman"/>
            </a:endParaRPr>
          </a:p>
          <a:p>
            <a:pPr indent="457200" lvl="0" marL="0" rtl="0" algn="l">
              <a:lnSpc>
                <a:spcPct val="115000"/>
              </a:lnSpc>
              <a:spcBef>
                <a:spcPts val="0"/>
              </a:spcBef>
              <a:spcAft>
                <a:spcPts val="0"/>
              </a:spcAft>
              <a:buClr>
                <a:schemeClr val="dk1"/>
              </a:buClr>
              <a:buSzPts val="1100"/>
              <a:buFont typeface="Arial"/>
              <a:buNone/>
            </a:pPr>
            <a:r>
              <a:rPr lang="en-GB" sz="1400">
                <a:latin typeface="Times New Roman"/>
                <a:ea typeface="Times New Roman"/>
                <a:cs typeface="Times New Roman"/>
                <a:sym typeface="Times New Roman"/>
              </a:rPr>
              <a:t>TotalOrderMealOfState in Order_meal extracts information of order value from OrderLeads table and also extracts the states from Locations table. Sum the mealvalue on ompanyid by group states. </a:t>
            </a:r>
            <a:endParaRPr sz="1400">
              <a:latin typeface="Times New Roman"/>
              <a:ea typeface="Times New Roman"/>
              <a:cs typeface="Times New Roman"/>
              <a:sym typeface="Times New Roman"/>
            </a:endParaRPr>
          </a:p>
          <a:p>
            <a:pPr indent="0" lvl="0" marL="0" rtl="0" algn="l">
              <a:spcBef>
                <a:spcPts val="0"/>
              </a:spcBef>
              <a:spcAft>
                <a:spcPts val="1200"/>
              </a:spcAft>
              <a:buNone/>
            </a:pPr>
            <a:r>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41"/>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GB"/>
              <a:t>Fact Table Explanation and Application</a:t>
            </a:r>
            <a:endParaRPr/>
          </a:p>
        </p:txBody>
      </p:sp>
      <p:sp>
        <p:nvSpPr>
          <p:cNvPr id="255" name="Google Shape;255;p41"/>
          <p:cNvSpPr txBox="1"/>
          <p:nvPr>
            <p:ph idx="1" type="body"/>
          </p:nvPr>
        </p:nvSpPr>
        <p:spPr>
          <a:xfrm>
            <a:off x="311700" y="1225225"/>
            <a:ext cx="2958600" cy="3573900"/>
          </a:xfrm>
          <a:prstGeom prst="rect">
            <a:avLst/>
          </a:prstGeom>
        </p:spPr>
        <p:txBody>
          <a:bodyPr anchorCtr="0" anchor="t" bIns="91425" lIns="91425" spcFirstLastPara="1" rIns="91425" wrap="square" tIns="91425">
            <a:normAutofit/>
          </a:bodyPr>
          <a:lstStyle/>
          <a:p>
            <a:pPr indent="457200" lvl="0" marL="0" rtl="0" algn="l">
              <a:lnSpc>
                <a:spcPct val="115000"/>
              </a:lnSpc>
              <a:spcBef>
                <a:spcPts val="0"/>
              </a:spcBef>
              <a:spcAft>
                <a:spcPts val="0"/>
              </a:spcAft>
              <a:buNone/>
            </a:pPr>
            <a:r>
              <a:t/>
            </a:r>
            <a:endParaRPr sz="1400">
              <a:latin typeface="Times New Roman"/>
              <a:ea typeface="Times New Roman"/>
              <a:cs typeface="Times New Roman"/>
              <a:sym typeface="Times New Roman"/>
            </a:endParaRPr>
          </a:p>
          <a:p>
            <a:pPr indent="457200" lvl="0" marL="0" rtl="0" algn="l">
              <a:lnSpc>
                <a:spcPct val="115000"/>
              </a:lnSpc>
              <a:spcBef>
                <a:spcPts val="0"/>
              </a:spcBef>
              <a:spcAft>
                <a:spcPts val="0"/>
              </a:spcAft>
              <a:buNone/>
            </a:pPr>
            <a:r>
              <a:t/>
            </a:r>
            <a:endParaRPr sz="1500">
              <a:latin typeface="Times New Roman"/>
              <a:ea typeface="Times New Roman"/>
              <a:cs typeface="Times New Roman"/>
              <a:sym typeface="Times New Roman"/>
            </a:endParaRPr>
          </a:p>
          <a:p>
            <a:pPr indent="457200" lvl="0" marL="0" rtl="0" algn="l">
              <a:lnSpc>
                <a:spcPct val="115000"/>
              </a:lnSpc>
              <a:spcBef>
                <a:spcPts val="0"/>
              </a:spcBef>
              <a:spcAft>
                <a:spcPts val="0"/>
              </a:spcAft>
              <a:buClr>
                <a:schemeClr val="dk1"/>
              </a:buClr>
              <a:buSzPts val="1100"/>
              <a:buFont typeface="Arial"/>
              <a:buNone/>
            </a:pPr>
            <a:r>
              <a:rPr lang="en-GB" sz="1500">
                <a:latin typeface="Times New Roman"/>
                <a:ea typeface="Times New Roman"/>
                <a:cs typeface="Times New Roman"/>
                <a:sym typeface="Times New Roman"/>
              </a:rPr>
              <a:t>The rankings of states by total meal values and the data visualization shows on right:</a:t>
            </a:r>
            <a:endParaRPr sz="1500"/>
          </a:p>
          <a:p>
            <a:pPr indent="457200" lvl="0" marL="0" rtl="0" algn="l">
              <a:lnSpc>
                <a:spcPct val="115000"/>
              </a:lnSpc>
              <a:spcBef>
                <a:spcPts val="0"/>
              </a:spcBef>
              <a:spcAft>
                <a:spcPts val="0"/>
              </a:spcAft>
              <a:buClr>
                <a:schemeClr val="dk1"/>
              </a:buClr>
              <a:buSzPts val="1100"/>
              <a:buFont typeface="Arial"/>
              <a:buNone/>
            </a:pPr>
            <a:r>
              <a:rPr lang="en-GB" sz="1500">
                <a:latin typeface="Times New Roman"/>
                <a:ea typeface="Times New Roman"/>
                <a:cs typeface="Times New Roman"/>
                <a:sym typeface="Times New Roman"/>
              </a:rPr>
              <a:t>The top pre-order state is OH.</a:t>
            </a:r>
            <a:endParaRPr sz="1500"/>
          </a:p>
        </p:txBody>
      </p:sp>
      <p:pic>
        <p:nvPicPr>
          <p:cNvPr id="256" name="Google Shape;256;p41"/>
          <p:cNvPicPr preferRelativeResize="0"/>
          <p:nvPr/>
        </p:nvPicPr>
        <p:blipFill>
          <a:blip r:embed="rId3">
            <a:alphaModFix/>
          </a:blip>
          <a:stretch>
            <a:fillRect/>
          </a:stretch>
        </p:blipFill>
        <p:spPr>
          <a:xfrm>
            <a:off x="4703725" y="1066800"/>
            <a:ext cx="4383574" cy="3924300"/>
          </a:xfrm>
          <a:prstGeom prst="rect">
            <a:avLst/>
          </a:prstGeom>
          <a:noFill/>
          <a:ln>
            <a:noFill/>
          </a:ln>
        </p:spPr>
      </p:pic>
      <p:pic>
        <p:nvPicPr>
          <p:cNvPr id="257" name="Google Shape;257;p41"/>
          <p:cNvPicPr preferRelativeResize="0"/>
          <p:nvPr/>
        </p:nvPicPr>
        <p:blipFill>
          <a:blip r:embed="rId4">
            <a:alphaModFix/>
          </a:blip>
          <a:stretch>
            <a:fillRect/>
          </a:stretch>
        </p:blipFill>
        <p:spPr>
          <a:xfrm>
            <a:off x="3476775" y="1004425"/>
            <a:ext cx="1226950" cy="4015497"/>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p15"/>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GB"/>
              <a:t>Introduction</a:t>
            </a:r>
            <a:endParaRPr/>
          </a:p>
        </p:txBody>
      </p:sp>
      <p:sp>
        <p:nvSpPr>
          <p:cNvPr id="75" name="Google Shape;75;p15"/>
          <p:cNvSpPr txBox="1"/>
          <p:nvPr>
            <p:ph idx="1" type="body"/>
          </p:nvPr>
        </p:nvSpPr>
        <p:spPr>
          <a:xfrm>
            <a:off x="311700" y="1225225"/>
            <a:ext cx="8520600" cy="3476700"/>
          </a:xfrm>
          <a:prstGeom prst="rect">
            <a:avLst/>
          </a:prstGeom>
        </p:spPr>
        <p:txBody>
          <a:bodyPr anchorCtr="0" anchor="t" bIns="91425" lIns="91425" spcFirstLastPara="1" rIns="91425" wrap="square" tIns="91425">
            <a:noAutofit/>
          </a:bodyPr>
          <a:lstStyle/>
          <a:p>
            <a:pPr indent="0" lvl="0" marL="0" marR="0" rtl="0" algn="l">
              <a:lnSpc>
                <a:spcPct val="97916"/>
              </a:lnSpc>
              <a:spcBef>
                <a:spcPts val="200"/>
              </a:spcBef>
              <a:spcAft>
                <a:spcPts val="0"/>
              </a:spcAft>
              <a:buSzPts val="440"/>
              <a:buNone/>
            </a:pPr>
            <a:r>
              <a:rPr lang="en-GB" sz="1424">
                <a:solidFill>
                  <a:srgbClr val="2F5496"/>
                </a:solidFill>
                <a:latin typeface="Times New Roman"/>
                <a:ea typeface="Times New Roman"/>
                <a:cs typeface="Times New Roman"/>
                <a:sym typeface="Times New Roman"/>
              </a:rPr>
              <a:t>Description of Dataset</a:t>
            </a:r>
            <a:endParaRPr sz="1424">
              <a:solidFill>
                <a:srgbClr val="2F5496"/>
              </a:solidFill>
              <a:latin typeface="Times New Roman"/>
              <a:ea typeface="Times New Roman"/>
              <a:cs typeface="Times New Roman"/>
              <a:sym typeface="Times New Roman"/>
            </a:endParaRPr>
          </a:p>
          <a:p>
            <a:pPr indent="0" lvl="0" marL="0" marR="0" rtl="0" algn="l">
              <a:lnSpc>
                <a:spcPct val="97916"/>
              </a:lnSpc>
              <a:spcBef>
                <a:spcPts val="0"/>
              </a:spcBef>
              <a:spcAft>
                <a:spcPts val="0"/>
              </a:spcAft>
              <a:buClr>
                <a:schemeClr val="dk1"/>
              </a:buClr>
              <a:buSzPts val="440"/>
              <a:buFont typeface="Arial"/>
              <a:buNone/>
            </a:pPr>
            <a:r>
              <a:rPr lang="en-GB" sz="1424">
                <a:latin typeface="Times New Roman"/>
                <a:ea typeface="Times New Roman"/>
                <a:cs typeface="Times New Roman"/>
                <a:sym typeface="Times New Roman"/>
              </a:rPr>
              <a:t> 	This data set provides an in-depth look into the ordering, invoicing and sales processes at a supermarket. With information ranging from customers' meal choices to the value of their orders and whether they were converted into sales, this dataset opens up endless possibilities to uncover consumer behavior trends and engagement within the business. From understanding who is exchanging with the company and when, to seeing what types of meals are most popular with consumers, this rich collection of data will allow us to gain priceless insights into consumer actions and habits that can inform strategic decisions. Dive deep into big data now by exploring Invoices.csv, OrderLeads.csv and SalesTeam.csv for invaluable knowledge about your customers!</a:t>
            </a:r>
            <a:endParaRPr sz="1424">
              <a:latin typeface="Times New Roman"/>
              <a:ea typeface="Times New Roman"/>
              <a:cs typeface="Times New Roman"/>
              <a:sym typeface="Times New Roman"/>
            </a:endParaRPr>
          </a:p>
          <a:p>
            <a:pPr indent="457200" lvl="0" marL="0" marR="0" rtl="0" algn="l">
              <a:lnSpc>
                <a:spcPct val="105000"/>
              </a:lnSpc>
              <a:spcBef>
                <a:spcPts val="800"/>
              </a:spcBef>
              <a:spcAft>
                <a:spcPts val="0"/>
              </a:spcAft>
              <a:buSzPts val="440"/>
              <a:buNone/>
            </a:pPr>
            <a:r>
              <a:rPr lang="en-GB" sz="1424">
                <a:latin typeface="Times New Roman"/>
                <a:ea typeface="Times New Roman"/>
                <a:cs typeface="Times New Roman"/>
                <a:sym typeface="Times New Roman"/>
              </a:rPr>
              <a:t>There are 3 files/tables in the dataset: Invoices, orderLeads, salesTeam. Total 18 columns.</a:t>
            </a:r>
            <a:endParaRPr sz="1424">
              <a:latin typeface="Times New Roman"/>
              <a:ea typeface="Times New Roman"/>
              <a:cs typeface="Times New Roman"/>
              <a:sym typeface="Times New Roman"/>
            </a:endParaRPr>
          </a:p>
          <a:p>
            <a:pPr indent="0" lvl="0" marL="0" marR="0" rtl="0" algn="l">
              <a:lnSpc>
                <a:spcPct val="105000"/>
              </a:lnSpc>
              <a:spcBef>
                <a:spcPts val="0"/>
              </a:spcBef>
              <a:spcAft>
                <a:spcPts val="0"/>
              </a:spcAft>
              <a:buSzPts val="440"/>
              <a:buNone/>
            </a:pPr>
            <a:r>
              <a:rPr lang="en-GB" sz="1424">
                <a:latin typeface="Times New Roman"/>
                <a:ea typeface="Times New Roman"/>
                <a:cs typeface="Times New Roman"/>
                <a:sym typeface="Times New Roman"/>
              </a:rPr>
              <a:t>Although this topic is marked as a supermarket, it is more like a food or restaurants department in the supermarkets since it only focuses on the meal. Companies are customers of supermarkets, making pre-orders from sales representatives, and will convert the part or full pre-order to served meal, and generate an invoice for it.  The dataset provides three datasets, but the location information is missing, so I get the location information from another dataset: Fast Food Restaurant Across America dataset and use it as the company's address of the supermarket dataset.</a:t>
            </a:r>
            <a:endParaRPr sz="1424">
              <a:latin typeface="Times New Roman"/>
              <a:ea typeface="Times New Roman"/>
              <a:cs typeface="Times New Roman"/>
              <a:sym typeface="Times New Roman"/>
            </a:endParaRPr>
          </a:p>
          <a:p>
            <a:pPr indent="0" lvl="0" marL="0" marR="0" rtl="0" algn="l">
              <a:lnSpc>
                <a:spcPct val="105000"/>
              </a:lnSpc>
              <a:spcBef>
                <a:spcPts val="0"/>
              </a:spcBef>
              <a:spcAft>
                <a:spcPts val="0"/>
              </a:spcAft>
              <a:buClr>
                <a:schemeClr val="dk1"/>
              </a:buClr>
              <a:buSzPts val="440"/>
              <a:buFont typeface="Arial"/>
              <a:buNone/>
            </a:pPr>
            <a:r>
              <a:t/>
            </a:r>
            <a:endParaRPr sz="580">
              <a:latin typeface="Times New Roman"/>
              <a:ea typeface="Times New Roman"/>
              <a:cs typeface="Times New Roman"/>
              <a:sym typeface="Times New Roman"/>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42"/>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GB"/>
              <a:t>Data Management and Maintenance</a:t>
            </a:r>
            <a:endParaRPr/>
          </a:p>
        </p:txBody>
      </p:sp>
      <p:sp>
        <p:nvSpPr>
          <p:cNvPr id="263" name="Google Shape;263;p42"/>
          <p:cNvSpPr txBox="1"/>
          <p:nvPr>
            <p:ph idx="1" type="body"/>
          </p:nvPr>
        </p:nvSpPr>
        <p:spPr>
          <a:xfrm>
            <a:off x="311700" y="1225225"/>
            <a:ext cx="8520600" cy="3598500"/>
          </a:xfrm>
          <a:prstGeom prst="rect">
            <a:avLst/>
          </a:prstGeom>
        </p:spPr>
        <p:txBody>
          <a:bodyPr anchorCtr="0" anchor="t" bIns="91425" lIns="91425" spcFirstLastPara="1" rIns="91425" wrap="square" tIns="91425">
            <a:noAutofit/>
          </a:bodyPr>
          <a:lstStyle/>
          <a:p>
            <a:pPr indent="228600" lvl="0" marL="0" rtl="0" algn="l">
              <a:lnSpc>
                <a:spcPct val="107916"/>
              </a:lnSpc>
              <a:spcBef>
                <a:spcPts val="0"/>
              </a:spcBef>
              <a:spcAft>
                <a:spcPts val="0"/>
              </a:spcAft>
              <a:buClr>
                <a:schemeClr val="dk1"/>
              </a:buClr>
              <a:buSzPts val="1100"/>
              <a:buFont typeface="Arial"/>
              <a:buNone/>
            </a:pPr>
            <a:r>
              <a:rPr lang="en-GB" sz="1300">
                <a:latin typeface="Times New Roman"/>
                <a:ea typeface="Times New Roman"/>
                <a:cs typeface="Times New Roman"/>
                <a:sym typeface="Times New Roman"/>
              </a:rPr>
              <a:t>To manage and maintain the data, I will set a few stored procedures to make the data consistent whenever specific data is changed in my slow changing dimension tables. Note: The stored procedures maintain the data on staging tables in this project.</a:t>
            </a:r>
            <a:endParaRPr sz="1300">
              <a:latin typeface="Times New Roman"/>
              <a:ea typeface="Times New Roman"/>
              <a:cs typeface="Times New Roman"/>
              <a:sym typeface="Times New Roman"/>
            </a:endParaRPr>
          </a:p>
          <a:p>
            <a:pPr indent="146050" lvl="0" marL="0" rtl="0" algn="l">
              <a:lnSpc>
                <a:spcPct val="107916"/>
              </a:lnSpc>
              <a:spcBef>
                <a:spcPts val="800"/>
              </a:spcBef>
              <a:spcAft>
                <a:spcPts val="0"/>
              </a:spcAft>
              <a:buSzPts val="1300"/>
              <a:buFont typeface="Times New Roman"/>
              <a:buAutoNum type="arabicPeriod"/>
            </a:pPr>
            <a:r>
              <a:rPr lang="en-GB" sz="1300">
                <a:latin typeface="Times New Roman"/>
                <a:ea typeface="Times New Roman"/>
                <a:cs typeface="Times New Roman"/>
                <a:sym typeface="Times New Roman"/>
              </a:rPr>
              <a:t>Changing in Type 2 SCDs table. There are two situations we have to take care of: </a:t>
            </a:r>
            <a:endParaRPr sz="1300">
              <a:latin typeface="Times New Roman"/>
              <a:ea typeface="Times New Roman"/>
              <a:cs typeface="Times New Roman"/>
              <a:sym typeface="Times New Roman"/>
            </a:endParaRPr>
          </a:p>
          <a:p>
            <a:pPr indent="228600" lvl="0" marL="0" rtl="0" algn="l">
              <a:lnSpc>
                <a:spcPct val="107916"/>
              </a:lnSpc>
              <a:spcBef>
                <a:spcPts val="800"/>
              </a:spcBef>
              <a:spcAft>
                <a:spcPts val="0"/>
              </a:spcAft>
              <a:buClr>
                <a:schemeClr val="dk1"/>
              </a:buClr>
              <a:buSzPts val="1100"/>
              <a:buFont typeface="Arial"/>
              <a:buNone/>
            </a:pPr>
            <a:r>
              <a:rPr lang="en-GB" sz="1300">
                <a:latin typeface="Times New Roman"/>
                <a:ea typeface="Times New Roman"/>
                <a:cs typeface="Times New Roman"/>
                <a:sym typeface="Times New Roman"/>
              </a:rPr>
              <a:t>1). The supermarket assigned a new salesperson to be responsible for the company or any relation changed between salesperson and company.</a:t>
            </a:r>
            <a:endParaRPr sz="1300">
              <a:latin typeface="Times New Roman"/>
              <a:ea typeface="Times New Roman"/>
              <a:cs typeface="Times New Roman"/>
              <a:sym typeface="Times New Roman"/>
            </a:endParaRPr>
          </a:p>
          <a:p>
            <a:pPr indent="228600" lvl="0" marL="0" rtl="0" algn="l">
              <a:lnSpc>
                <a:spcPct val="107916"/>
              </a:lnSpc>
              <a:spcBef>
                <a:spcPts val="800"/>
              </a:spcBef>
              <a:spcAft>
                <a:spcPts val="0"/>
              </a:spcAft>
              <a:buClr>
                <a:schemeClr val="dk1"/>
              </a:buClr>
              <a:buSzPts val="1100"/>
              <a:buFont typeface="Arial"/>
              <a:buNone/>
            </a:pPr>
            <a:r>
              <a:rPr lang="en-GB" sz="1300">
                <a:latin typeface="Times New Roman"/>
                <a:ea typeface="Times New Roman"/>
                <a:cs typeface="Times New Roman"/>
                <a:sym typeface="Times New Roman"/>
              </a:rPr>
              <a:t>2).  The company no longer works with the supermarket. </a:t>
            </a:r>
            <a:endParaRPr sz="1300">
              <a:latin typeface="Times New Roman"/>
              <a:ea typeface="Times New Roman"/>
              <a:cs typeface="Times New Roman"/>
              <a:sym typeface="Times New Roman"/>
            </a:endParaRPr>
          </a:p>
          <a:p>
            <a:pPr indent="228600" lvl="0" marL="0" rtl="0" algn="l">
              <a:lnSpc>
                <a:spcPct val="107916"/>
              </a:lnSpc>
              <a:spcBef>
                <a:spcPts val="800"/>
              </a:spcBef>
              <a:spcAft>
                <a:spcPts val="0"/>
              </a:spcAft>
              <a:buClr>
                <a:schemeClr val="dk1"/>
              </a:buClr>
              <a:buSzPts val="1100"/>
              <a:buFont typeface="Arial"/>
              <a:buNone/>
            </a:pPr>
            <a:r>
              <a:rPr lang="en-GB" sz="1300">
                <a:latin typeface="Times New Roman"/>
                <a:ea typeface="Times New Roman"/>
                <a:cs typeface="Times New Roman"/>
                <a:sym typeface="Times New Roman"/>
              </a:rPr>
              <a:t>Those two situations relate to changing sales names or changing companies status. </a:t>
            </a:r>
            <a:endParaRPr sz="1300">
              <a:latin typeface="Times New Roman"/>
              <a:ea typeface="Times New Roman"/>
              <a:cs typeface="Times New Roman"/>
              <a:sym typeface="Times New Roman"/>
            </a:endParaRPr>
          </a:p>
          <a:p>
            <a:pPr indent="228600" lvl="0" marL="0" rtl="0" algn="l">
              <a:lnSpc>
                <a:spcPct val="107916"/>
              </a:lnSpc>
              <a:spcBef>
                <a:spcPts val="800"/>
              </a:spcBef>
              <a:spcAft>
                <a:spcPts val="800"/>
              </a:spcAft>
              <a:buClr>
                <a:schemeClr val="dk1"/>
              </a:buClr>
              <a:buSzPts val="1100"/>
              <a:buFont typeface="Arial"/>
              <a:buNone/>
            </a:pPr>
            <a:r>
              <a:rPr lang="en-GB" sz="1300">
                <a:latin typeface="Times New Roman"/>
                <a:ea typeface="Times New Roman"/>
                <a:cs typeface="Times New Roman"/>
                <a:sym typeface="Times New Roman"/>
              </a:rPr>
              <a:t>After calling the stored procedure with the new record, the stored procedures will check if a matching record exists. if yes, it will update the record with new timestamps values and status is ‘old’. And then check if it is the first situation in which the input parameter isCompanyLeft is False, then create a new record with set 2 timestamps and status is ‘current’. Otherwise, we will not create a new record until the salesperson has been assigned to a new company.  </a:t>
            </a:r>
            <a:endParaRPr sz="1300">
              <a:latin typeface="Times New Roman"/>
              <a:ea typeface="Times New Roman"/>
              <a:cs typeface="Times New Roman"/>
              <a:sym typeface="Times New Roman"/>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43"/>
          <p:cNvSpPr txBox="1"/>
          <p:nvPr>
            <p:ph type="title"/>
          </p:nvPr>
        </p:nvSpPr>
        <p:spPr>
          <a:xfrm>
            <a:off x="311700" y="30337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GB"/>
              <a:t>Data Management and Maintenance</a:t>
            </a:r>
            <a:endParaRPr/>
          </a:p>
        </p:txBody>
      </p:sp>
      <p:sp>
        <p:nvSpPr>
          <p:cNvPr id="269" name="Google Shape;269;p43"/>
          <p:cNvSpPr txBox="1"/>
          <p:nvPr>
            <p:ph idx="1" type="body"/>
          </p:nvPr>
        </p:nvSpPr>
        <p:spPr>
          <a:xfrm>
            <a:off x="157575" y="1225225"/>
            <a:ext cx="8831100" cy="3354000"/>
          </a:xfrm>
          <a:prstGeom prst="rect">
            <a:avLst/>
          </a:prstGeom>
        </p:spPr>
        <p:txBody>
          <a:bodyPr anchorCtr="0" anchor="t" bIns="91425" lIns="91425" spcFirstLastPara="1" rIns="91425" wrap="square" tIns="91425">
            <a:normAutofit/>
          </a:bodyPr>
          <a:lstStyle/>
          <a:p>
            <a:pPr indent="457200" lvl="0" marL="0" rtl="0" algn="l">
              <a:lnSpc>
                <a:spcPct val="107916"/>
              </a:lnSpc>
              <a:spcBef>
                <a:spcPts val="0"/>
              </a:spcBef>
              <a:spcAft>
                <a:spcPts val="0"/>
              </a:spcAft>
              <a:buNone/>
            </a:pPr>
            <a:r>
              <a:rPr lang="en-GB" sz="1400">
                <a:latin typeface="Times New Roman"/>
                <a:ea typeface="Times New Roman"/>
                <a:cs typeface="Times New Roman"/>
                <a:sym typeface="Times New Roman"/>
              </a:rPr>
              <a:t>An example of first situation: Sales team table, if we assign a new sales to run company ‘Dandy Fist’ which is used to run by Jessie Mcallister, the stored procedure will find the record with the company name is ‘Dandy Fist’, company id is ‘KGJBNJQHPF0WZ6SI’ and then update the current record as status ‘old’ and give the timestamp of expired is now and set the effective time as the earliest time we can find in the database. And then insert the new record with the new sales man with the company information, set the effective is now and expire is no exit date instead of null and status is ‘current’. So that all the records are stored with the timestamp as a history. </a:t>
            </a:r>
            <a:endParaRPr sz="1400">
              <a:latin typeface="Times New Roman"/>
              <a:ea typeface="Times New Roman"/>
              <a:cs typeface="Times New Roman"/>
              <a:sym typeface="Times New Roman"/>
            </a:endParaRPr>
          </a:p>
          <a:p>
            <a:pPr indent="0" lvl="0" marL="0" rtl="0" algn="l">
              <a:spcBef>
                <a:spcPts val="800"/>
              </a:spcBef>
              <a:spcAft>
                <a:spcPts val="0"/>
              </a:spcAft>
              <a:buNone/>
            </a:pPr>
            <a:r>
              <a:rPr lang="en-GB" sz="1400">
                <a:latin typeface="Times New Roman"/>
                <a:ea typeface="Times New Roman"/>
                <a:cs typeface="Times New Roman"/>
                <a:sym typeface="Times New Roman"/>
              </a:rPr>
              <a:t>Before:</a:t>
            </a:r>
            <a:endParaRPr sz="1400">
              <a:latin typeface="Times New Roman"/>
              <a:ea typeface="Times New Roman"/>
              <a:cs typeface="Times New Roman"/>
              <a:sym typeface="Times New Roman"/>
            </a:endParaRPr>
          </a:p>
          <a:p>
            <a:pPr indent="0" lvl="0" marL="0" rtl="0" algn="l">
              <a:spcBef>
                <a:spcPts val="1200"/>
              </a:spcBef>
              <a:spcAft>
                <a:spcPts val="0"/>
              </a:spcAft>
              <a:buNone/>
            </a:pPr>
            <a:r>
              <a:t/>
            </a:r>
            <a:endParaRPr sz="1400">
              <a:latin typeface="Times New Roman"/>
              <a:ea typeface="Times New Roman"/>
              <a:cs typeface="Times New Roman"/>
              <a:sym typeface="Times New Roman"/>
            </a:endParaRPr>
          </a:p>
          <a:p>
            <a:pPr indent="0" lvl="0" marL="0" rtl="0" algn="l">
              <a:spcBef>
                <a:spcPts val="1200"/>
              </a:spcBef>
              <a:spcAft>
                <a:spcPts val="0"/>
              </a:spcAft>
              <a:buNone/>
            </a:pPr>
            <a:r>
              <a:rPr lang="en-GB" sz="1400">
                <a:latin typeface="Times New Roman"/>
                <a:ea typeface="Times New Roman"/>
                <a:cs typeface="Times New Roman"/>
                <a:sym typeface="Times New Roman"/>
              </a:rPr>
              <a:t>After:</a:t>
            </a:r>
            <a:endParaRPr sz="1400">
              <a:latin typeface="Times New Roman"/>
              <a:ea typeface="Times New Roman"/>
              <a:cs typeface="Times New Roman"/>
              <a:sym typeface="Times New Roman"/>
            </a:endParaRPr>
          </a:p>
          <a:p>
            <a:pPr indent="0" lvl="0" marL="0" rtl="0" algn="l">
              <a:spcBef>
                <a:spcPts val="1200"/>
              </a:spcBef>
              <a:spcAft>
                <a:spcPts val="1200"/>
              </a:spcAft>
              <a:buNone/>
            </a:pPr>
            <a:r>
              <a:t/>
            </a:r>
            <a:endParaRPr sz="1400">
              <a:latin typeface="Times New Roman"/>
              <a:ea typeface="Times New Roman"/>
              <a:cs typeface="Times New Roman"/>
              <a:sym typeface="Times New Roman"/>
            </a:endParaRPr>
          </a:p>
        </p:txBody>
      </p:sp>
      <p:pic>
        <p:nvPicPr>
          <p:cNvPr id="270" name="Google Shape;270;p43"/>
          <p:cNvPicPr preferRelativeResize="0"/>
          <p:nvPr/>
        </p:nvPicPr>
        <p:blipFill>
          <a:blip r:embed="rId3">
            <a:alphaModFix/>
          </a:blip>
          <a:stretch>
            <a:fillRect/>
          </a:stretch>
        </p:blipFill>
        <p:spPr>
          <a:xfrm>
            <a:off x="311700" y="3127213"/>
            <a:ext cx="8676899" cy="389332"/>
          </a:xfrm>
          <a:prstGeom prst="rect">
            <a:avLst/>
          </a:prstGeom>
          <a:noFill/>
          <a:ln>
            <a:noFill/>
          </a:ln>
        </p:spPr>
      </p:pic>
      <p:pic>
        <p:nvPicPr>
          <p:cNvPr id="271" name="Google Shape;271;p43"/>
          <p:cNvPicPr preferRelativeResize="0"/>
          <p:nvPr/>
        </p:nvPicPr>
        <p:blipFill rotWithShape="1">
          <a:blip r:embed="rId4">
            <a:alphaModFix/>
          </a:blip>
          <a:srcRect b="0" l="803" r="0" t="0"/>
          <a:stretch/>
        </p:blipFill>
        <p:spPr>
          <a:xfrm>
            <a:off x="311700" y="3903425"/>
            <a:ext cx="8676900" cy="5161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44"/>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GB"/>
              <a:t>Data Management and Maintenance</a:t>
            </a:r>
            <a:endParaRPr/>
          </a:p>
        </p:txBody>
      </p:sp>
      <p:sp>
        <p:nvSpPr>
          <p:cNvPr id="277" name="Google Shape;277;p44"/>
          <p:cNvSpPr txBox="1"/>
          <p:nvPr>
            <p:ph idx="1" type="body"/>
          </p:nvPr>
        </p:nvSpPr>
        <p:spPr>
          <a:xfrm>
            <a:off x="311700" y="1225225"/>
            <a:ext cx="8520600" cy="3354000"/>
          </a:xfrm>
          <a:prstGeom prst="rect">
            <a:avLst/>
          </a:prstGeom>
        </p:spPr>
        <p:txBody>
          <a:bodyPr anchorCtr="0" anchor="t" bIns="91425" lIns="91425" spcFirstLastPara="1" rIns="91425" wrap="square" tIns="91425">
            <a:normAutofit/>
          </a:bodyPr>
          <a:lstStyle/>
          <a:p>
            <a:pPr indent="457200" lvl="0" marL="0" rtl="0" algn="l">
              <a:lnSpc>
                <a:spcPct val="107916"/>
              </a:lnSpc>
              <a:spcBef>
                <a:spcPts val="0"/>
              </a:spcBef>
              <a:spcAft>
                <a:spcPts val="0"/>
              </a:spcAft>
              <a:buClr>
                <a:schemeClr val="dk1"/>
              </a:buClr>
              <a:buSzPts val="1100"/>
              <a:buFont typeface="Arial"/>
              <a:buNone/>
            </a:pPr>
            <a:r>
              <a:rPr lang="en-GB" sz="1400">
                <a:latin typeface="Times New Roman"/>
                <a:ea typeface="Times New Roman"/>
                <a:cs typeface="Times New Roman"/>
                <a:sym typeface="Times New Roman"/>
              </a:rPr>
              <a:t>An example of the second situation: the company ‘Funniest Enfield’ stops work with supermarkets,then isCompanyLeft is true. The stored procedure will find the record with company id is ‘GZXOG3NKG0YH1W0D’ and then update the current record as status ‘old’ and give the timestamp of expired is now and set the effective time as the earliest time we can find in the database. It will not add a new record with ‘current’ status until a new company is assigned to the salesperson.</a:t>
            </a:r>
            <a:endParaRPr sz="1400">
              <a:latin typeface="Times New Roman"/>
              <a:ea typeface="Times New Roman"/>
              <a:cs typeface="Times New Roman"/>
              <a:sym typeface="Times New Roman"/>
            </a:endParaRPr>
          </a:p>
          <a:p>
            <a:pPr indent="38100" lvl="0" marL="0" rtl="0" algn="l">
              <a:lnSpc>
                <a:spcPct val="107916"/>
              </a:lnSpc>
              <a:spcBef>
                <a:spcPts val="800"/>
              </a:spcBef>
              <a:spcAft>
                <a:spcPts val="0"/>
              </a:spcAft>
              <a:buClr>
                <a:schemeClr val="dk1"/>
              </a:buClr>
              <a:buSzPts val="1100"/>
              <a:buFont typeface="Arial"/>
              <a:buNone/>
            </a:pPr>
            <a:r>
              <a:rPr lang="en-GB" sz="1400">
                <a:latin typeface="Times New Roman"/>
                <a:ea typeface="Times New Roman"/>
                <a:cs typeface="Times New Roman"/>
                <a:sym typeface="Times New Roman"/>
              </a:rPr>
              <a:t>Before:</a:t>
            </a:r>
            <a:endParaRPr sz="1400">
              <a:latin typeface="Times New Roman"/>
              <a:ea typeface="Times New Roman"/>
              <a:cs typeface="Times New Roman"/>
              <a:sym typeface="Times New Roman"/>
            </a:endParaRPr>
          </a:p>
          <a:p>
            <a:pPr indent="0" lvl="0" marL="0" rtl="0" algn="l">
              <a:spcBef>
                <a:spcPts val="800"/>
              </a:spcBef>
              <a:spcAft>
                <a:spcPts val="0"/>
              </a:spcAft>
              <a:buNone/>
            </a:pPr>
            <a:r>
              <a:t/>
            </a:r>
            <a:endParaRPr sz="1400">
              <a:latin typeface="Times New Roman"/>
              <a:ea typeface="Times New Roman"/>
              <a:cs typeface="Times New Roman"/>
              <a:sym typeface="Times New Roman"/>
            </a:endParaRPr>
          </a:p>
          <a:p>
            <a:pPr indent="0" lvl="0" marL="0" rtl="0" algn="l">
              <a:spcBef>
                <a:spcPts val="1200"/>
              </a:spcBef>
              <a:spcAft>
                <a:spcPts val="1200"/>
              </a:spcAft>
              <a:buNone/>
            </a:pPr>
            <a:r>
              <a:rPr lang="en-GB" sz="1400">
                <a:latin typeface="Times New Roman"/>
                <a:ea typeface="Times New Roman"/>
                <a:cs typeface="Times New Roman"/>
                <a:sym typeface="Times New Roman"/>
              </a:rPr>
              <a:t>After:</a:t>
            </a:r>
            <a:endParaRPr/>
          </a:p>
        </p:txBody>
      </p:sp>
      <p:pic>
        <p:nvPicPr>
          <p:cNvPr id="278" name="Google Shape;278;p44"/>
          <p:cNvPicPr preferRelativeResize="0"/>
          <p:nvPr/>
        </p:nvPicPr>
        <p:blipFill rotWithShape="1">
          <a:blip r:embed="rId3">
            <a:alphaModFix/>
          </a:blip>
          <a:srcRect b="0" l="0" r="783" t="0"/>
          <a:stretch/>
        </p:blipFill>
        <p:spPr>
          <a:xfrm>
            <a:off x="415875" y="2850550"/>
            <a:ext cx="7929749" cy="362430"/>
          </a:xfrm>
          <a:prstGeom prst="rect">
            <a:avLst/>
          </a:prstGeom>
          <a:noFill/>
          <a:ln>
            <a:noFill/>
          </a:ln>
        </p:spPr>
      </p:pic>
      <p:pic>
        <p:nvPicPr>
          <p:cNvPr id="279" name="Google Shape;279;p44"/>
          <p:cNvPicPr preferRelativeResize="0"/>
          <p:nvPr/>
        </p:nvPicPr>
        <p:blipFill>
          <a:blip r:embed="rId4">
            <a:alphaModFix/>
          </a:blip>
          <a:stretch>
            <a:fillRect/>
          </a:stretch>
        </p:blipFill>
        <p:spPr>
          <a:xfrm>
            <a:off x="415875" y="3648400"/>
            <a:ext cx="7929749" cy="34855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45"/>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GB"/>
              <a:t>Data Management and Maintenance</a:t>
            </a:r>
            <a:endParaRPr/>
          </a:p>
        </p:txBody>
      </p:sp>
      <p:sp>
        <p:nvSpPr>
          <p:cNvPr id="285" name="Google Shape;285;p45"/>
          <p:cNvSpPr txBox="1"/>
          <p:nvPr>
            <p:ph idx="1" type="body"/>
          </p:nvPr>
        </p:nvSpPr>
        <p:spPr>
          <a:xfrm>
            <a:off x="311700" y="1225225"/>
            <a:ext cx="8520600" cy="3354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Code:</a:t>
            </a:r>
            <a:endParaRPr/>
          </a:p>
          <a:p>
            <a:pPr indent="0" lvl="0" marL="0" rtl="0" algn="l">
              <a:spcBef>
                <a:spcPts val="1200"/>
              </a:spcBef>
              <a:spcAft>
                <a:spcPts val="1200"/>
              </a:spcAft>
              <a:buNone/>
            </a:pPr>
            <a:r>
              <a:t/>
            </a:r>
            <a:endParaRPr/>
          </a:p>
        </p:txBody>
      </p:sp>
      <p:pic>
        <p:nvPicPr>
          <p:cNvPr id="286" name="Google Shape;286;p45"/>
          <p:cNvPicPr preferRelativeResize="0"/>
          <p:nvPr/>
        </p:nvPicPr>
        <p:blipFill>
          <a:blip r:embed="rId3">
            <a:alphaModFix/>
          </a:blip>
          <a:stretch>
            <a:fillRect/>
          </a:stretch>
        </p:blipFill>
        <p:spPr>
          <a:xfrm>
            <a:off x="1328751" y="1392526"/>
            <a:ext cx="6845877" cy="31867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46"/>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GB"/>
              <a:t>Data Management and Maintenance</a:t>
            </a:r>
            <a:endParaRPr/>
          </a:p>
        </p:txBody>
      </p:sp>
      <p:sp>
        <p:nvSpPr>
          <p:cNvPr id="292" name="Google Shape;292;p46"/>
          <p:cNvSpPr txBox="1"/>
          <p:nvPr>
            <p:ph idx="1" type="body"/>
          </p:nvPr>
        </p:nvSpPr>
        <p:spPr>
          <a:xfrm>
            <a:off x="311700" y="1225225"/>
            <a:ext cx="8520600" cy="3354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GB"/>
              <a:t>Change date by call:</a:t>
            </a:r>
            <a:endParaRPr/>
          </a:p>
        </p:txBody>
      </p:sp>
      <p:pic>
        <p:nvPicPr>
          <p:cNvPr id="293" name="Google Shape;293;p46"/>
          <p:cNvPicPr preferRelativeResize="0"/>
          <p:nvPr/>
        </p:nvPicPr>
        <p:blipFill>
          <a:blip r:embed="rId3">
            <a:alphaModFix/>
          </a:blip>
          <a:stretch>
            <a:fillRect/>
          </a:stretch>
        </p:blipFill>
        <p:spPr>
          <a:xfrm>
            <a:off x="1220475" y="2130250"/>
            <a:ext cx="7107300" cy="102727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47"/>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GB"/>
              <a:t>Data Management and Maintenance</a:t>
            </a:r>
            <a:endParaRPr/>
          </a:p>
        </p:txBody>
      </p:sp>
      <p:sp>
        <p:nvSpPr>
          <p:cNvPr id="299" name="Google Shape;299;p47"/>
          <p:cNvSpPr txBox="1"/>
          <p:nvPr>
            <p:ph idx="1" type="body"/>
          </p:nvPr>
        </p:nvSpPr>
        <p:spPr>
          <a:xfrm>
            <a:off x="311700" y="1225225"/>
            <a:ext cx="8520600" cy="3354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sz="1400"/>
              <a:t>2.  </a:t>
            </a:r>
            <a:r>
              <a:rPr lang="en-GB" sz="1400">
                <a:latin typeface="Times New Roman"/>
                <a:ea typeface="Times New Roman"/>
                <a:cs typeface="Times New Roman"/>
                <a:sym typeface="Times New Roman"/>
              </a:rPr>
              <a:t>Changing in Type 3 SCDs table.The stored procedures will check if a matching record exists. If yes, check if the value in any column changed, set the previous street, city and state in street_pre, city_pre and states_pre, and new values are placed in the corresponding columns. If not, insert a new record.  Usually, the address attributes will change multiple together , so I set three attributes to move together when a new address is in.  For example: the company of  company id is ’LJKS5NK6788CYMUU’ moved from NY to MA with a new address:</a:t>
            </a:r>
            <a:endParaRPr sz="1400">
              <a:latin typeface="Times New Roman"/>
              <a:ea typeface="Times New Roman"/>
              <a:cs typeface="Times New Roman"/>
              <a:sym typeface="Times New Roman"/>
            </a:endParaRPr>
          </a:p>
          <a:p>
            <a:pPr indent="0" lvl="0" marL="0" rtl="0" algn="l">
              <a:spcBef>
                <a:spcPts val="1200"/>
              </a:spcBef>
              <a:spcAft>
                <a:spcPts val="0"/>
              </a:spcAft>
              <a:buNone/>
            </a:pPr>
            <a:r>
              <a:rPr lang="en-GB" sz="1400">
                <a:latin typeface="Times New Roman"/>
                <a:ea typeface="Times New Roman"/>
                <a:cs typeface="Times New Roman"/>
                <a:sym typeface="Times New Roman"/>
              </a:rPr>
              <a:t>Before:</a:t>
            </a:r>
            <a:endParaRPr sz="1400">
              <a:latin typeface="Times New Roman"/>
              <a:ea typeface="Times New Roman"/>
              <a:cs typeface="Times New Roman"/>
              <a:sym typeface="Times New Roman"/>
            </a:endParaRPr>
          </a:p>
          <a:p>
            <a:pPr indent="0" lvl="0" marL="0" rtl="0" algn="l">
              <a:spcBef>
                <a:spcPts val="1200"/>
              </a:spcBef>
              <a:spcAft>
                <a:spcPts val="0"/>
              </a:spcAft>
              <a:buNone/>
            </a:pPr>
            <a:r>
              <a:t/>
            </a:r>
            <a:endParaRPr sz="1400">
              <a:latin typeface="Times New Roman"/>
              <a:ea typeface="Times New Roman"/>
              <a:cs typeface="Times New Roman"/>
              <a:sym typeface="Times New Roman"/>
            </a:endParaRPr>
          </a:p>
          <a:p>
            <a:pPr indent="0" lvl="0" marL="0" rtl="0" algn="l">
              <a:lnSpc>
                <a:spcPct val="107916"/>
              </a:lnSpc>
              <a:spcBef>
                <a:spcPts val="1200"/>
              </a:spcBef>
              <a:spcAft>
                <a:spcPts val="0"/>
              </a:spcAft>
              <a:buClr>
                <a:schemeClr val="dk1"/>
              </a:buClr>
              <a:buSzPts val="1100"/>
              <a:buFont typeface="Arial"/>
              <a:buNone/>
            </a:pPr>
            <a:r>
              <a:rPr lang="en-GB" sz="1400">
                <a:latin typeface="Times New Roman"/>
                <a:ea typeface="Times New Roman"/>
                <a:cs typeface="Times New Roman"/>
                <a:sym typeface="Times New Roman"/>
              </a:rPr>
              <a:t>After move to a new address  '3333 high st, Lexington MA':</a:t>
            </a:r>
            <a:endParaRPr sz="1400">
              <a:latin typeface="Times New Roman"/>
              <a:ea typeface="Times New Roman"/>
              <a:cs typeface="Times New Roman"/>
              <a:sym typeface="Times New Roman"/>
            </a:endParaRPr>
          </a:p>
          <a:p>
            <a:pPr indent="0" lvl="0" marL="0" rtl="0" algn="l">
              <a:spcBef>
                <a:spcPts val="800"/>
              </a:spcBef>
              <a:spcAft>
                <a:spcPts val="0"/>
              </a:spcAft>
              <a:buNone/>
            </a:pPr>
            <a:r>
              <a:t/>
            </a:r>
            <a:endParaRPr sz="1400">
              <a:latin typeface="Times New Roman"/>
              <a:ea typeface="Times New Roman"/>
              <a:cs typeface="Times New Roman"/>
              <a:sym typeface="Times New Roman"/>
            </a:endParaRPr>
          </a:p>
          <a:p>
            <a:pPr indent="0" lvl="0" marL="0" rtl="0" algn="l">
              <a:spcBef>
                <a:spcPts val="1200"/>
              </a:spcBef>
              <a:spcAft>
                <a:spcPts val="1200"/>
              </a:spcAft>
              <a:buNone/>
            </a:pPr>
            <a:r>
              <a:t/>
            </a:r>
            <a:endParaRPr sz="1400">
              <a:latin typeface="Times New Roman"/>
              <a:ea typeface="Times New Roman"/>
              <a:cs typeface="Times New Roman"/>
              <a:sym typeface="Times New Roman"/>
            </a:endParaRPr>
          </a:p>
        </p:txBody>
      </p:sp>
      <p:pic>
        <p:nvPicPr>
          <p:cNvPr id="300" name="Google Shape;300;p47"/>
          <p:cNvPicPr preferRelativeResize="0"/>
          <p:nvPr/>
        </p:nvPicPr>
        <p:blipFill>
          <a:blip r:embed="rId3">
            <a:alphaModFix/>
          </a:blip>
          <a:stretch>
            <a:fillRect/>
          </a:stretch>
        </p:blipFill>
        <p:spPr>
          <a:xfrm>
            <a:off x="492025" y="2912850"/>
            <a:ext cx="8027874" cy="343375"/>
          </a:xfrm>
          <a:prstGeom prst="rect">
            <a:avLst/>
          </a:prstGeom>
          <a:noFill/>
          <a:ln>
            <a:noFill/>
          </a:ln>
        </p:spPr>
      </p:pic>
      <p:pic>
        <p:nvPicPr>
          <p:cNvPr id="301" name="Google Shape;301;p47"/>
          <p:cNvPicPr preferRelativeResize="0"/>
          <p:nvPr/>
        </p:nvPicPr>
        <p:blipFill rotWithShape="1">
          <a:blip r:embed="rId4">
            <a:alphaModFix/>
          </a:blip>
          <a:srcRect b="0" l="0" r="0" t="0"/>
          <a:stretch/>
        </p:blipFill>
        <p:spPr>
          <a:xfrm>
            <a:off x="492025" y="3828525"/>
            <a:ext cx="8340275" cy="43182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48"/>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GB"/>
              <a:t>Data Management and Maintenance</a:t>
            </a:r>
            <a:endParaRPr/>
          </a:p>
        </p:txBody>
      </p:sp>
      <p:sp>
        <p:nvSpPr>
          <p:cNvPr id="307" name="Google Shape;307;p48"/>
          <p:cNvSpPr txBox="1"/>
          <p:nvPr>
            <p:ph idx="1" type="body"/>
          </p:nvPr>
        </p:nvSpPr>
        <p:spPr>
          <a:xfrm>
            <a:off x="311700" y="1225225"/>
            <a:ext cx="8520600" cy="3354000"/>
          </a:xfrm>
          <a:prstGeom prst="rect">
            <a:avLst/>
          </a:prstGeom>
        </p:spPr>
        <p:txBody>
          <a:bodyPr anchorCtr="0" anchor="t" bIns="91425" lIns="91425" spcFirstLastPara="1" rIns="91425" wrap="square" tIns="91425">
            <a:normAutofit/>
          </a:bodyPr>
          <a:lstStyle/>
          <a:p>
            <a:pPr indent="457200" lvl="0" marL="0" rtl="0" algn="l">
              <a:lnSpc>
                <a:spcPct val="107916"/>
              </a:lnSpc>
              <a:spcBef>
                <a:spcPts val="0"/>
              </a:spcBef>
              <a:spcAft>
                <a:spcPts val="0"/>
              </a:spcAft>
              <a:buClr>
                <a:schemeClr val="dk1"/>
              </a:buClr>
              <a:buSzPts val="1100"/>
              <a:buFont typeface="Arial"/>
              <a:buNone/>
            </a:pPr>
            <a:r>
              <a:rPr lang="en-GB" sz="1400">
                <a:latin typeface="Times New Roman"/>
                <a:ea typeface="Times New Roman"/>
                <a:cs typeface="Times New Roman"/>
                <a:sym typeface="Times New Roman"/>
              </a:rPr>
              <a:t>The original address moves in corresponding columns with ‘_pre’, and the new address replaces the old one.</a:t>
            </a:r>
            <a:endParaRPr sz="1400">
              <a:latin typeface="Times New Roman"/>
              <a:ea typeface="Times New Roman"/>
              <a:cs typeface="Times New Roman"/>
              <a:sym typeface="Times New Roman"/>
            </a:endParaRPr>
          </a:p>
          <a:p>
            <a:pPr indent="0" lvl="0" marL="0" rtl="0" algn="l">
              <a:lnSpc>
                <a:spcPct val="107916"/>
              </a:lnSpc>
              <a:spcBef>
                <a:spcPts val="800"/>
              </a:spcBef>
              <a:spcAft>
                <a:spcPts val="0"/>
              </a:spcAft>
              <a:buNone/>
            </a:pPr>
            <a:r>
              <a:rPr lang="en-GB" sz="1400">
                <a:latin typeface="Times New Roman"/>
                <a:ea typeface="Times New Roman"/>
                <a:cs typeface="Times New Roman"/>
                <a:sym typeface="Times New Roman"/>
              </a:rPr>
              <a:t>	If there is a new company with a new address, the function cannot find the existing record, it will add in to the next new row. For example, company BU add in a new row with address ‘233 Bay State Road, Boston MA’ and company id is ‘lllll' after didn’t find the existing company id:</a:t>
            </a:r>
            <a:endParaRPr sz="1400">
              <a:latin typeface="Times New Roman"/>
              <a:ea typeface="Times New Roman"/>
              <a:cs typeface="Times New Roman"/>
              <a:sym typeface="Times New Roman"/>
            </a:endParaRPr>
          </a:p>
          <a:p>
            <a:pPr indent="0" lvl="0" marL="0" rtl="0" algn="l">
              <a:lnSpc>
                <a:spcPct val="107916"/>
              </a:lnSpc>
              <a:spcBef>
                <a:spcPts val="800"/>
              </a:spcBef>
              <a:spcAft>
                <a:spcPts val="800"/>
              </a:spcAft>
              <a:buClr>
                <a:schemeClr val="dk1"/>
              </a:buClr>
              <a:buSzPts val="1100"/>
              <a:buFont typeface="Arial"/>
              <a:buNone/>
            </a:pPr>
            <a:r>
              <a:rPr lang="en-GB" sz="1400">
                <a:latin typeface="Times New Roman"/>
                <a:ea typeface="Times New Roman"/>
                <a:cs typeface="Times New Roman"/>
                <a:sym typeface="Times New Roman"/>
              </a:rPr>
              <a:t>	</a:t>
            </a:r>
            <a:endParaRPr sz="1400">
              <a:latin typeface="Times New Roman"/>
              <a:ea typeface="Times New Roman"/>
              <a:cs typeface="Times New Roman"/>
              <a:sym typeface="Times New Roman"/>
            </a:endParaRPr>
          </a:p>
        </p:txBody>
      </p:sp>
      <p:pic>
        <p:nvPicPr>
          <p:cNvPr id="308" name="Google Shape;308;p48"/>
          <p:cNvPicPr preferRelativeResize="0"/>
          <p:nvPr/>
        </p:nvPicPr>
        <p:blipFill rotWithShape="1">
          <a:blip r:embed="rId3">
            <a:alphaModFix/>
          </a:blip>
          <a:srcRect b="0" l="0" r="0" t="0"/>
          <a:stretch/>
        </p:blipFill>
        <p:spPr>
          <a:xfrm>
            <a:off x="578875" y="2511475"/>
            <a:ext cx="7701326" cy="5315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49"/>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GB"/>
              <a:t>Data Management and Maintenance</a:t>
            </a:r>
            <a:endParaRPr/>
          </a:p>
        </p:txBody>
      </p:sp>
      <p:sp>
        <p:nvSpPr>
          <p:cNvPr id="314" name="Google Shape;314;p49"/>
          <p:cNvSpPr txBox="1"/>
          <p:nvPr>
            <p:ph idx="1" type="body"/>
          </p:nvPr>
        </p:nvSpPr>
        <p:spPr>
          <a:xfrm>
            <a:off x="311700" y="1225225"/>
            <a:ext cx="8520600" cy="3354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Code:</a:t>
            </a:r>
            <a:endParaRPr/>
          </a:p>
          <a:p>
            <a:pPr indent="0" lvl="0" marL="0" rtl="0" algn="l">
              <a:spcBef>
                <a:spcPts val="1200"/>
              </a:spcBef>
              <a:spcAft>
                <a:spcPts val="1200"/>
              </a:spcAft>
              <a:buNone/>
            </a:pPr>
            <a:r>
              <a:t/>
            </a:r>
            <a:endParaRPr/>
          </a:p>
        </p:txBody>
      </p:sp>
      <p:pic>
        <p:nvPicPr>
          <p:cNvPr id="315" name="Google Shape;315;p49"/>
          <p:cNvPicPr preferRelativeResize="0"/>
          <p:nvPr/>
        </p:nvPicPr>
        <p:blipFill>
          <a:blip r:embed="rId3">
            <a:alphaModFix/>
          </a:blip>
          <a:stretch>
            <a:fillRect/>
          </a:stretch>
        </p:blipFill>
        <p:spPr>
          <a:xfrm>
            <a:off x="1499125" y="1550825"/>
            <a:ext cx="6991750" cy="30284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50"/>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GB"/>
              <a:t>Data Management and Maintenance</a:t>
            </a:r>
            <a:endParaRPr/>
          </a:p>
        </p:txBody>
      </p:sp>
      <p:sp>
        <p:nvSpPr>
          <p:cNvPr id="321" name="Google Shape;321;p50"/>
          <p:cNvSpPr txBox="1"/>
          <p:nvPr>
            <p:ph idx="1" type="body"/>
          </p:nvPr>
        </p:nvSpPr>
        <p:spPr>
          <a:xfrm>
            <a:off x="311700" y="1225225"/>
            <a:ext cx="8520600" cy="3354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GB"/>
              <a:t>Change the address by call:</a:t>
            </a:r>
            <a:endParaRPr/>
          </a:p>
        </p:txBody>
      </p:sp>
      <p:pic>
        <p:nvPicPr>
          <p:cNvPr id="322" name="Google Shape;322;p50"/>
          <p:cNvPicPr preferRelativeResize="0"/>
          <p:nvPr/>
        </p:nvPicPr>
        <p:blipFill>
          <a:blip r:embed="rId3">
            <a:alphaModFix/>
          </a:blip>
          <a:stretch>
            <a:fillRect/>
          </a:stretch>
        </p:blipFill>
        <p:spPr>
          <a:xfrm>
            <a:off x="1072875" y="2385800"/>
            <a:ext cx="6049550" cy="103285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51"/>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GB"/>
              <a:t>Conclusion</a:t>
            </a:r>
            <a:endParaRPr/>
          </a:p>
        </p:txBody>
      </p:sp>
      <p:sp>
        <p:nvSpPr>
          <p:cNvPr id="328" name="Google Shape;328;p51"/>
          <p:cNvSpPr txBox="1"/>
          <p:nvPr>
            <p:ph idx="1" type="body"/>
          </p:nvPr>
        </p:nvSpPr>
        <p:spPr>
          <a:xfrm>
            <a:off x="311700" y="1225225"/>
            <a:ext cx="8520600" cy="3354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sz="1400"/>
              <a:t>Data warehouse</a:t>
            </a:r>
            <a:endParaRPr sz="1400"/>
          </a:p>
          <a:p>
            <a:pPr indent="-317500" lvl="0" marL="914400" rtl="0" algn="l">
              <a:spcBef>
                <a:spcPts val="1200"/>
              </a:spcBef>
              <a:spcAft>
                <a:spcPts val="0"/>
              </a:spcAft>
              <a:buSzPts val="1400"/>
              <a:buChar char="●"/>
            </a:pPr>
            <a:r>
              <a:rPr lang="en-GB" sz="1400"/>
              <a:t>Constellation dimension model created data warehouse</a:t>
            </a:r>
            <a:endParaRPr sz="1400"/>
          </a:p>
          <a:p>
            <a:pPr indent="-317500" lvl="0" marL="914400" rtl="0" algn="l">
              <a:spcBef>
                <a:spcPts val="0"/>
              </a:spcBef>
              <a:spcAft>
                <a:spcPts val="0"/>
              </a:spcAft>
              <a:buSzPts val="1400"/>
              <a:buChar char="●"/>
            </a:pPr>
            <a:r>
              <a:rPr lang="en-GB" sz="1400"/>
              <a:t>Data warehouse provide the analysis data</a:t>
            </a:r>
            <a:endParaRPr sz="1400"/>
          </a:p>
          <a:p>
            <a:pPr indent="-317500" lvl="0" marL="914400" rtl="0" algn="l">
              <a:spcBef>
                <a:spcPts val="0"/>
              </a:spcBef>
              <a:spcAft>
                <a:spcPts val="0"/>
              </a:spcAft>
              <a:buSzPts val="1400"/>
              <a:buChar char="●"/>
            </a:pPr>
            <a:r>
              <a:rPr lang="en-GB" sz="1400"/>
              <a:t>Maintain data in data warehouse</a:t>
            </a:r>
            <a:endParaRPr sz="1400"/>
          </a:p>
          <a:p>
            <a:pPr indent="0" lvl="0" marL="0" rtl="0" algn="l">
              <a:spcBef>
                <a:spcPts val="1200"/>
              </a:spcBef>
              <a:spcAft>
                <a:spcPts val="0"/>
              </a:spcAft>
              <a:buNone/>
            </a:pPr>
            <a:r>
              <a:rPr lang="en-GB" sz="1400"/>
              <a:t>Support decision-making of business</a:t>
            </a:r>
            <a:endParaRPr sz="1400"/>
          </a:p>
          <a:p>
            <a:pPr indent="-317500" lvl="0" marL="914400" rtl="0" algn="l">
              <a:spcBef>
                <a:spcPts val="1200"/>
              </a:spcBef>
              <a:spcAft>
                <a:spcPts val="0"/>
              </a:spcAft>
              <a:buSzPts val="1400"/>
              <a:buChar char="●"/>
            </a:pPr>
            <a:r>
              <a:rPr lang="en-GB" sz="1400"/>
              <a:t>Create reward mechanism to the highest order companies</a:t>
            </a:r>
            <a:endParaRPr sz="1400"/>
          </a:p>
          <a:p>
            <a:pPr indent="-317500" lvl="0" marL="914400" rtl="0" algn="l">
              <a:spcBef>
                <a:spcPts val="0"/>
              </a:spcBef>
              <a:spcAft>
                <a:spcPts val="0"/>
              </a:spcAft>
              <a:buSzPts val="1400"/>
              <a:buChar char="●"/>
            </a:pPr>
            <a:r>
              <a:rPr lang="en-GB" sz="1400"/>
              <a:t>Create incentive systems to sales representatives</a:t>
            </a:r>
            <a:endParaRPr sz="1400"/>
          </a:p>
          <a:p>
            <a:pPr indent="-317500" lvl="0" marL="914400" rtl="0" algn="l">
              <a:spcBef>
                <a:spcPts val="0"/>
              </a:spcBef>
              <a:spcAft>
                <a:spcPts val="0"/>
              </a:spcAft>
              <a:buSzPts val="1400"/>
              <a:buChar char="●"/>
            </a:pPr>
            <a:r>
              <a:rPr lang="en-GB" sz="1400"/>
              <a:t>Support the decision-making in the future</a:t>
            </a:r>
            <a:endParaRPr sz="14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16"/>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GB"/>
              <a:t>Goals</a:t>
            </a:r>
            <a:endParaRPr/>
          </a:p>
        </p:txBody>
      </p:sp>
      <p:sp>
        <p:nvSpPr>
          <p:cNvPr id="81" name="Google Shape;81;p16"/>
          <p:cNvSpPr txBox="1"/>
          <p:nvPr>
            <p:ph idx="1" type="body"/>
          </p:nvPr>
        </p:nvSpPr>
        <p:spPr>
          <a:xfrm>
            <a:off x="311700" y="1225225"/>
            <a:ext cx="8520600" cy="3354000"/>
          </a:xfrm>
          <a:prstGeom prst="rect">
            <a:avLst/>
          </a:prstGeom>
        </p:spPr>
        <p:txBody>
          <a:bodyPr anchorCtr="0" anchor="t" bIns="91425" lIns="91425" spcFirstLastPara="1" rIns="91425" wrap="square" tIns="91425">
            <a:normAutofit/>
          </a:bodyPr>
          <a:lstStyle/>
          <a:p>
            <a:pPr indent="0" lvl="0" marL="0" rtl="0" algn="l">
              <a:lnSpc>
                <a:spcPct val="107916"/>
              </a:lnSpc>
              <a:spcBef>
                <a:spcPts val="1200"/>
              </a:spcBef>
              <a:spcAft>
                <a:spcPts val="0"/>
              </a:spcAft>
              <a:buNone/>
            </a:pPr>
            <a:r>
              <a:t/>
            </a:r>
            <a:endParaRPr>
              <a:solidFill>
                <a:srgbClr val="2F5496"/>
              </a:solidFill>
              <a:latin typeface="Times New Roman"/>
              <a:ea typeface="Times New Roman"/>
              <a:cs typeface="Times New Roman"/>
              <a:sym typeface="Times New Roman"/>
            </a:endParaRPr>
          </a:p>
          <a:p>
            <a:pPr indent="457200" lvl="0" marL="0" rtl="0" algn="l">
              <a:lnSpc>
                <a:spcPct val="115000"/>
              </a:lnSpc>
              <a:spcBef>
                <a:spcPts val="0"/>
              </a:spcBef>
              <a:spcAft>
                <a:spcPts val="0"/>
              </a:spcAft>
              <a:buClr>
                <a:schemeClr val="dk1"/>
              </a:buClr>
              <a:buSzPts val="1100"/>
              <a:buFont typeface="Arial"/>
              <a:buNone/>
            </a:pPr>
            <a:r>
              <a:rPr lang="en-GB" sz="1400">
                <a:latin typeface="Times New Roman"/>
                <a:ea typeface="Times New Roman"/>
                <a:cs typeface="Times New Roman"/>
                <a:sym typeface="Times New Roman"/>
              </a:rPr>
              <a:t>I will use ETL: extract, transform, load to process all the dataset to provide all information to the project. Do data clearing, data integration, ERD design and use the knowledge of constellation dimensional design learned in CS779 to  to create a data warehouse. By analyzing the data in the data warehouse, we can understand:   </a:t>
            </a:r>
            <a:endParaRPr sz="1400">
              <a:latin typeface="Times New Roman"/>
              <a:ea typeface="Times New Roman"/>
              <a:cs typeface="Times New Roman"/>
              <a:sym typeface="Times New Roman"/>
            </a:endParaRPr>
          </a:p>
          <a:p>
            <a:pPr indent="-317500" lvl="0" marL="457200" rtl="0" algn="l">
              <a:lnSpc>
                <a:spcPct val="115000"/>
              </a:lnSpc>
              <a:spcBef>
                <a:spcPts val="0"/>
              </a:spcBef>
              <a:spcAft>
                <a:spcPts val="0"/>
              </a:spcAft>
              <a:buSzPts val="1400"/>
              <a:buFont typeface="Times New Roman"/>
              <a:buAutoNum type="arabicPeriod"/>
            </a:pPr>
            <a:r>
              <a:rPr lang="en-GB" sz="1400">
                <a:latin typeface="Times New Roman"/>
                <a:ea typeface="Times New Roman"/>
                <a:cs typeface="Times New Roman"/>
                <a:sym typeface="Times New Roman"/>
              </a:rPr>
              <a:t>Which type of meal is top sold? </a:t>
            </a:r>
            <a:endParaRPr sz="1400">
              <a:latin typeface="Times New Roman"/>
              <a:ea typeface="Times New Roman"/>
              <a:cs typeface="Times New Roman"/>
              <a:sym typeface="Times New Roman"/>
            </a:endParaRPr>
          </a:p>
          <a:p>
            <a:pPr indent="-317500" lvl="0" marL="457200" rtl="0" algn="l">
              <a:lnSpc>
                <a:spcPct val="115000"/>
              </a:lnSpc>
              <a:spcBef>
                <a:spcPts val="0"/>
              </a:spcBef>
              <a:spcAft>
                <a:spcPts val="0"/>
              </a:spcAft>
              <a:buSzPts val="1400"/>
              <a:buFont typeface="Times New Roman"/>
              <a:buAutoNum type="arabicPeriod"/>
            </a:pPr>
            <a:r>
              <a:rPr lang="en-GB" sz="1400">
                <a:latin typeface="Times New Roman"/>
                <a:ea typeface="Times New Roman"/>
                <a:cs typeface="Times New Roman"/>
                <a:sym typeface="Times New Roman"/>
              </a:rPr>
              <a:t>Who are the top 10 sales representatives that made the most sales in 2017?</a:t>
            </a:r>
            <a:endParaRPr sz="1400">
              <a:latin typeface="Times New Roman"/>
              <a:ea typeface="Times New Roman"/>
              <a:cs typeface="Times New Roman"/>
              <a:sym typeface="Times New Roman"/>
            </a:endParaRPr>
          </a:p>
          <a:p>
            <a:pPr indent="-317500" lvl="0" marL="457200" rtl="0" algn="l">
              <a:lnSpc>
                <a:spcPct val="115000"/>
              </a:lnSpc>
              <a:spcBef>
                <a:spcPts val="0"/>
              </a:spcBef>
              <a:spcAft>
                <a:spcPts val="0"/>
              </a:spcAft>
              <a:buSzPts val="1400"/>
              <a:buFont typeface="Times New Roman"/>
              <a:buAutoNum type="arabicPeriod"/>
            </a:pPr>
            <a:r>
              <a:rPr lang="en-GB" sz="1400">
                <a:latin typeface="Times New Roman"/>
                <a:ea typeface="Times New Roman"/>
                <a:cs typeface="Times New Roman"/>
                <a:sym typeface="Times New Roman"/>
              </a:rPr>
              <a:t>How many of total pre-orders converted to sale in December of 2018?</a:t>
            </a:r>
            <a:endParaRPr sz="1400">
              <a:latin typeface="Times New Roman"/>
              <a:ea typeface="Times New Roman"/>
              <a:cs typeface="Times New Roman"/>
              <a:sym typeface="Times New Roman"/>
            </a:endParaRPr>
          </a:p>
          <a:p>
            <a:pPr indent="-317500" lvl="0" marL="457200" rtl="0" algn="l">
              <a:lnSpc>
                <a:spcPct val="115000"/>
              </a:lnSpc>
              <a:spcBef>
                <a:spcPts val="0"/>
              </a:spcBef>
              <a:spcAft>
                <a:spcPts val="0"/>
              </a:spcAft>
              <a:buSzPts val="1400"/>
              <a:buFont typeface="Times New Roman"/>
              <a:buAutoNum type="arabicPeriod"/>
            </a:pPr>
            <a:r>
              <a:rPr lang="en-GB" sz="1400">
                <a:latin typeface="Times New Roman"/>
                <a:ea typeface="Times New Roman"/>
                <a:cs typeface="Times New Roman"/>
                <a:sym typeface="Times New Roman"/>
              </a:rPr>
              <a:t>Which state has the highest values of sell? </a:t>
            </a:r>
            <a:endParaRPr sz="1400">
              <a:latin typeface="Economica"/>
              <a:ea typeface="Economica"/>
              <a:cs typeface="Economica"/>
              <a:sym typeface="Economica"/>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52"/>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GB"/>
              <a:t>References</a:t>
            </a:r>
            <a:endParaRPr/>
          </a:p>
        </p:txBody>
      </p:sp>
      <p:sp>
        <p:nvSpPr>
          <p:cNvPr id="334" name="Google Shape;334;p52"/>
          <p:cNvSpPr txBox="1"/>
          <p:nvPr>
            <p:ph idx="1" type="body"/>
          </p:nvPr>
        </p:nvSpPr>
        <p:spPr>
          <a:xfrm>
            <a:off x="311700" y="1225225"/>
            <a:ext cx="8520600" cy="3354000"/>
          </a:xfrm>
          <a:prstGeom prst="rect">
            <a:avLst/>
          </a:prstGeom>
        </p:spPr>
        <p:txBody>
          <a:bodyPr anchorCtr="0" anchor="t" bIns="91425" lIns="91425" spcFirstLastPara="1" rIns="91425" wrap="square" tIns="91425">
            <a:normAutofit/>
          </a:bodyPr>
          <a:lstStyle/>
          <a:p>
            <a:pPr indent="-317500" lvl="0" marL="457200" rtl="0" algn="l">
              <a:lnSpc>
                <a:spcPct val="115000"/>
              </a:lnSpc>
              <a:spcBef>
                <a:spcPts val="0"/>
              </a:spcBef>
              <a:spcAft>
                <a:spcPts val="0"/>
              </a:spcAft>
              <a:buSzPts val="1400"/>
              <a:buFont typeface="Times New Roman"/>
              <a:buAutoNum type="arabicPeriod"/>
            </a:pPr>
            <a:r>
              <a:rPr lang="en-GB" sz="1400">
                <a:latin typeface="Times New Roman"/>
                <a:ea typeface="Times New Roman"/>
                <a:cs typeface="Times New Roman"/>
                <a:sym typeface="Times New Roman"/>
              </a:rPr>
              <a:t>CS779 modules and sliders.</a:t>
            </a:r>
            <a:endParaRPr sz="1400">
              <a:latin typeface="Times New Roman"/>
              <a:ea typeface="Times New Roman"/>
              <a:cs typeface="Times New Roman"/>
              <a:sym typeface="Times New Roman"/>
            </a:endParaRPr>
          </a:p>
          <a:p>
            <a:pPr indent="-317500" lvl="0" marL="457200" rtl="0" algn="l">
              <a:lnSpc>
                <a:spcPct val="115000"/>
              </a:lnSpc>
              <a:spcBef>
                <a:spcPts val="0"/>
              </a:spcBef>
              <a:spcAft>
                <a:spcPts val="0"/>
              </a:spcAft>
              <a:buSzPts val="1400"/>
              <a:buFont typeface="Times New Roman"/>
              <a:buAutoNum type="arabicPeriod"/>
            </a:pPr>
            <a:r>
              <a:rPr lang="en-GB" sz="1400">
                <a:latin typeface="Times New Roman"/>
                <a:ea typeface="Times New Roman"/>
                <a:cs typeface="Times New Roman"/>
                <a:sym typeface="Times New Roman"/>
              </a:rPr>
              <a:t>PostgreSQL. </a:t>
            </a:r>
            <a:r>
              <a:rPr lang="en-GB" sz="1400" u="sng">
                <a:solidFill>
                  <a:srgbClr val="1155CC"/>
                </a:solidFill>
                <a:latin typeface="Times New Roman"/>
                <a:ea typeface="Times New Roman"/>
                <a:cs typeface="Times New Roman"/>
                <a:sym typeface="Times New Roman"/>
                <a:hlinkClick r:id="rId3">
                  <a:extLst>
                    <a:ext uri="{A12FA001-AC4F-418D-AE19-62706E023703}">
                      <ahyp:hlinkClr val="tx"/>
                    </a:ext>
                  </a:extLst>
                </a:hlinkClick>
              </a:rPr>
              <a:t>https://www.postgresql.org/docs/15/index.html</a:t>
            </a:r>
            <a:r>
              <a:rPr lang="en-GB" sz="1400">
                <a:latin typeface="Times New Roman"/>
                <a:ea typeface="Times New Roman"/>
                <a:cs typeface="Times New Roman"/>
                <a:sym typeface="Times New Roman"/>
              </a:rPr>
              <a:t> </a:t>
            </a:r>
            <a:endParaRPr sz="1400">
              <a:latin typeface="Times New Roman"/>
              <a:ea typeface="Times New Roman"/>
              <a:cs typeface="Times New Roman"/>
              <a:sym typeface="Times New Roman"/>
            </a:endParaRPr>
          </a:p>
          <a:p>
            <a:pPr indent="-317500" lvl="0" marL="457200" rtl="0" algn="l">
              <a:lnSpc>
                <a:spcPct val="115000"/>
              </a:lnSpc>
              <a:spcBef>
                <a:spcPts val="0"/>
              </a:spcBef>
              <a:spcAft>
                <a:spcPts val="0"/>
              </a:spcAft>
              <a:buSzPts val="1400"/>
              <a:buFont typeface="Times New Roman"/>
              <a:buAutoNum type="arabicPeriod"/>
            </a:pPr>
            <a:r>
              <a:rPr lang="en-GB" sz="1400">
                <a:latin typeface="Times New Roman"/>
                <a:ea typeface="Times New Roman"/>
                <a:cs typeface="Times New Roman"/>
                <a:sym typeface="Times New Roman"/>
              </a:rPr>
              <a:t>When and how you should denormalization a relational database </a:t>
            </a:r>
            <a:r>
              <a:rPr lang="en-GB" sz="1400" u="sng">
                <a:solidFill>
                  <a:srgbClr val="1155CC"/>
                </a:solidFill>
                <a:latin typeface="Times New Roman"/>
                <a:ea typeface="Times New Roman"/>
                <a:cs typeface="Times New Roman"/>
                <a:sym typeface="Times New Roman"/>
                <a:hlinkClick r:id="rId4">
                  <a:extLst>
                    <a:ext uri="{A12FA001-AC4F-418D-AE19-62706E023703}">
                      <ahyp:hlinkClr val="tx"/>
                    </a:ext>
                  </a:extLst>
                </a:hlinkClick>
              </a:rPr>
              <a:t>https://rubygarage.org/blog/database-denormalization-with-examples</a:t>
            </a:r>
            <a:endParaRPr sz="1400">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t/>
            </a:r>
            <a:endParaRPr sz="1400">
              <a:latin typeface="Times New Roman"/>
              <a:ea typeface="Times New Roman"/>
              <a:cs typeface="Times New Roman"/>
              <a:sym typeface="Times New Roman"/>
            </a:endParaRPr>
          </a:p>
          <a:p>
            <a:pPr indent="0" lvl="0" marL="0" rtl="0" algn="l">
              <a:spcBef>
                <a:spcPts val="0"/>
              </a:spcBef>
              <a:spcAft>
                <a:spcPts val="1200"/>
              </a:spcAft>
              <a:buNone/>
            </a:pPr>
            <a:r>
              <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53"/>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t/>
            </a:r>
            <a:endParaRPr/>
          </a:p>
        </p:txBody>
      </p:sp>
      <p:sp>
        <p:nvSpPr>
          <p:cNvPr id="340" name="Google Shape;340;p53"/>
          <p:cNvSpPr txBox="1"/>
          <p:nvPr>
            <p:ph idx="1" type="body"/>
          </p:nvPr>
        </p:nvSpPr>
        <p:spPr>
          <a:xfrm>
            <a:off x="311700" y="1225225"/>
            <a:ext cx="8520600" cy="3354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41" name="Google Shape;341;p53"/>
          <p:cNvPicPr preferRelativeResize="0"/>
          <p:nvPr/>
        </p:nvPicPr>
        <p:blipFill>
          <a:blip r:embed="rId3">
            <a:alphaModFix/>
          </a:blip>
          <a:stretch>
            <a:fillRect/>
          </a:stretch>
        </p:blipFill>
        <p:spPr>
          <a:xfrm>
            <a:off x="1339049" y="1225225"/>
            <a:ext cx="5889025" cy="32978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7"/>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GB"/>
              <a:t>Technicals</a:t>
            </a:r>
            <a:endParaRPr/>
          </a:p>
        </p:txBody>
      </p:sp>
      <p:sp>
        <p:nvSpPr>
          <p:cNvPr id="87" name="Google Shape;87;p17"/>
          <p:cNvSpPr txBox="1"/>
          <p:nvPr>
            <p:ph idx="1" type="body"/>
          </p:nvPr>
        </p:nvSpPr>
        <p:spPr>
          <a:xfrm>
            <a:off x="311700" y="1225225"/>
            <a:ext cx="8520600" cy="3354000"/>
          </a:xfrm>
          <a:prstGeom prst="rect">
            <a:avLst/>
          </a:prstGeom>
        </p:spPr>
        <p:txBody>
          <a:bodyPr anchorCtr="0" anchor="t" bIns="91425" lIns="91425" spcFirstLastPara="1" rIns="91425" wrap="square" tIns="91425">
            <a:normAutofit/>
          </a:bodyPr>
          <a:lstStyle/>
          <a:p>
            <a:pPr indent="-317500" lvl="0" marL="685800" rtl="0" algn="l">
              <a:lnSpc>
                <a:spcPct val="107916"/>
              </a:lnSpc>
              <a:spcBef>
                <a:spcPts val="200"/>
              </a:spcBef>
              <a:spcAft>
                <a:spcPts val="0"/>
              </a:spcAft>
              <a:buClr>
                <a:srgbClr val="2F5496"/>
              </a:buClr>
              <a:buSzPts val="1400"/>
              <a:buFont typeface="Times New Roman"/>
              <a:buAutoNum type="arabicParenR"/>
            </a:pPr>
            <a:r>
              <a:rPr lang="en-GB" sz="1400">
                <a:solidFill>
                  <a:srgbClr val="2F5496"/>
                </a:solidFill>
                <a:latin typeface="Times New Roman"/>
                <a:ea typeface="Times New Roman"/>
                <a:cs typeface="Times New Roman"/>
                <a:sym typeface="Times New Roman"/>
              </a:rPr>
              <a:t>Tools </a:t>
            </a:r>
            <a:endParaRPr sz="1400">
              <a:solidFill>
                <a:srgbClr val="2F5496"/>
              </a:solidFill>
              <a:latin typeface="Times New Roman"/>
              <a:ea typeface="Times New Roman"/>
              <a:cs typeface="Times New Roman"/>
              <a:sym typeface="Times New Roman"/>
            </a:endParaRPr>
          </a:p>
          <a:p>
            <a:pPr indent="457200" lvl="0" marL="457200" rtl="0" algn="l">
              <a:lnSpc>
                <a:spcPct val="107916"/>
              </a:lnSpc>
              <a:spcBef>
                <a:spcPts val="0"/>
              </a:spcBef>
              <a:spcAft>
                <a:spcPts val="0"/>
              </a:spcAft>
              <a:buClr>
                <a:schemeClr val="dk1"/>
              </a:buClr>
              <a:buSzPts val="1100"/>
              <a:buFont typeface="Arial"/>
              <a:buNone/>
            </a:pPr>
            <a:r>
              <a:rPr lang="en-GB" sz="1400">
                <a:latin typeface="Times New Roman"/>
                <a:ea typeface="Times New Roman"/>
                <a:cs typeface="Times New Roman"/>
                <a:sym typeface="Times New Roman"/>
              </a:rPr>
              <a:t>Draw.io, DBeaver, Visual Studio Code/Jupyter notebook</a:t>
            </a:r>
            <a:endParaRPr sz="1400">
              <a:latin typeface="Times New Roman"/>
              <a:ea typeface="Times New Roman"/>
              <a:cs typeface="Times New Roman"/>
              <a:sym typeface="Times New Roman"/>
            </a:endParaRPr>
          </a:p>
          <a:p>
            <a:pPr indent="-317500" lvl="0" marL="685800" rtl="0" algn="l">
              <a:lnSpc>
                <a:spcPct val="107916"/>
              </a:lnSpc>
              <a:spcBef>
                <a:spcPts val="800"/>
              </a:spcBef>
              <a:spcAft>
                <a:spcPts val="0"/>
              </a:spcAft>
              <a:buClr>
                <a:srgbClr val="2F5496"/>
              </a:buClr>
              <a:buSzPts val="1400"/>
              <a:buFont typeface="Times New Roman"/>
              <a:buAutoNum type="arabicParenR"/>
            </a:pPr>
            <a:r>
              <a:rPr lang="en-GB" sz="1400">
                <a:solidFill>
                  <a:srgbClr val="2F5496"/>
                </a:solidFill>
                <a:latin typeface="Times New Roman"/>
                <a:ea typeface="Times New Roman"/>
                <a:cs typeface="Times New Roman"/>
                <a:sym typeface="Times New Roman"/>
              </a:rPr>
              <a:t>Languages</a:t>
            </a:r>
            <a:endParaRPr sz="1400">
              <a:solidFill>
                <a:srgbClr val="2F5496"/>
              </a:solidFill>
              <a:latin typeface="Times New Roman"/>
              <a:ea typeface="Times New Roman"/>
              <a:cs typeface="Times New Roman"/>
              <a:sym typeface="Times New Roman"/>
            </a:endParaRPr>
          </a:p>
          <a:p>
            <a:pPr indent="457200" lvl="0" marL="457200" rtl="0" algn="l">
              <a:lnSpc>
                <a:spcPct val="107916"/>
              </a:lnSpc>
              <a:spcBef>
                <a:spcPts val="0"/>
              </a:spcBef>
              <a:spcAft>
                <a:spcPts val="0"/>
              </a:spcAft>
              <a:buClr>
                <a:schemeClr val="dk1"/>
              </a:buClr>
              <a:buSzPts val="1100"/>
              <a:buFont typeface="Arial"/>
              <a:buNone/>
            </a:pPr>
            <a:r>
              <a:rPr lang="en-GB" sz="1400">
                <a:latin typeface="Times New Roman"/>
                <a:ea typeface="Times New Roman"/>
                <a:cs typeface="Times New Roman"/>
                <a:sym typeface="Times New Roman"/>
              </a:rPr>
              <a:t>SQL, Python</a:t>
            </a:r>
            <a:endParaRPr sz="1400">
              <a:latin typeface="Times New Roman"/>
              <a:ea typeface="Times New Roman"/>
              <a:cs typeface="Times New Roman"/>
              <a:sym typeface="Times New Roman"/>
            </a:endParaRPr>
          </a:p>
          <a:p>
            <a:pPr indent="-317500" lvl="0" marL="685800" rtl="0" algn="l">
              <a:lnSpc>
                <a:spcPct val="107916"/>
              </a:lnSpc>
              <a:spcBef>
                <a:spcPts val="800"/>
              </a:spcBef>
              <a:spcAft>
                <a:spcPts val="0"/>
              </a:spcAft>
              <a:buClr>
                <a:srgbClr val="2F5496"/>
              </a:buClr>
              <a:buSzPts val="1400"/>
              <a:buFont typeface="Times New Roman"/>
              <a:buAutoNum type="arabicParenR"/>
            </a:pPr>
            <a:r>
              <a:rPr lang="en-GB" sz="1400">
                <a:solidFill>
                  <a:srgbClr val="2F5496"/>
                </a:solidFill>
                <a:latin typeface="Times New Roman"/>
                <a:ea typeface="Times New Roman"/>
                <a:cs typeface="Times New Roman"/>
                <a:sym typeface="Times New Roman"/>
              </a:rPr>
              <a:t>Advanced Database Area</a:t>
            </a:r>
            <a:endParaRPr sz="1400">
              <a:solidFill>
                <a:srgbClr val="2F5496"/>
              </a:solidFill>
              <a:latin typeface="Times New Roman"/>
              <a:ea typeface="Times New Roman"/>
              <a:cs typeface="Times New Roman"/>
              <a:sym typeface="Times New Roman"/>
            </a:endParaRPr>
          </a:p>
          <a:p>
            <a:pPr indent="457200" lvl="0" marL="457200" rtl="0" algn="l">
              <a:lnSpc>
                <a:spcPct val="107916"/>
              </a:lnSpc>
              <a:spcBef>
                <a:spcPts val="0"/>
              </a:spcBef>
              <a:spcAft>
                <a:spcPts val="800"/>
              </a:spcAft>
              <a:buClr>
                <a:schemeClr val="dk1"/>
              </a:buClr>
              <a:buSzPts val="1100"/>
              <a:buFont typeface="Arial"/>
              <a:buNone/>
            </a:pPr>
            <a:r>
              <a:rPr lang="en-GB" sz="1400">
                <a:latin typeface="Times New Roman"/>
                <a:ea typeface="Times New Roman"/>
                <a:cs typeface="Times New Roman"/>
                <a:sym typeface="Times New Roman"/>
              </a:rPr>
              <a:t>ER modeling design, Constellation dimensional design, structure of data warehouse or advanced database area’s techniques learned and applied later. </a:t>
            </a:r>
            <a:endParaRPr sz="14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8"/>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GB"/>
              <a:t>Data Pre-Processing</a:t>
            </a:r>
            <a:endParaRPr/>
          </a:p>
        </p:txBody>
      </p:sp>
      <p:sp>
        <p:nvSpPr>
          <p:cNvPr id="93" name="Google Shape;93;p18"/>
          <p:cNvSpPr txBox="1"/>
          <p:nvPr>
            <p:ph idx="1" type="body"/>
          </p:nvPr>
        </p:nvSpPr>
        <p:spPr>
          <a:xfrm>
            <a:off x="311700" y="1225225"/>
            <a:ext cx="8520600" cy="3354000"/>
          </a:xfrm>
          <a:prstGeom prst="rect">
            <a:avLst/>
          </a:prstGeom>
        </p:spPr>
        <p:txBody>
          <a:bodyPr anchorCtr="0" anchor="t" bIns="91425" lIns="91425" spcFirstLastPara="1" rIns="91425" wrap="square" tIns="91425">
            <a:normAutofit/>
          </a:bodyPr>
          <a:lstStyle/>
          <a:p>
            <a:pPr indent="-317500" lvl="0" marL="719999" rtl="0" algn="l">
              <a:lnSpc>
                <a:spcPct val="115000"/>
              </a:lnSpc>
              <a:spcBef>
                <a:spcPts val="0"/>
              </a:spcBef>
              <a:spcAft>
                <a:spcPts val="0"/>
              </a:spcAft>
              <a:buSzPts val="1400"/>
              <a:buFont typeface="Times New Roman"/>
              <a:buAutoNum type="arabicParenR"/>
            </a:pPr>
            <a:r>
              <a:rPr lang="en-GB" sz="1400">
                <a:latin typeface="Times New Roman"/>
                <a:ea typeface="Times New Roman"/>
                <a:cs typeface="Times New Roman"/>
                <a:sym typeface="Times New Roman"/>
              </a:rPr>
              <a:t>Extract data files from two websites to local.</a:t>
            </a:r>
            <a:endParaRPr sz="1400">
              <a:latin typeface="Times New Roman"/>
              <a:ea typeface="Times New Roman"/>
              <a:cs typeface="Times New Roman"/>
              <a:sym typeface="Times New Roman"/>
            </a:endParaRPr>
          </a:p>
          <a:p>
            <a:pPr indent="-317500" lvl="0" marL="719999" rtl="0" algn="l">
              <a:lnSpc>
                <a:spcPct val="115000"/>
              </a:lnSpc>
              <a:spcBef>
                <a:spcPts val="0"/>
              </a:spcBef>
              <a:spcAft>
                <a:spcPts val="0"/>
              </a:spcAft>
              <a:buSzPts val="1400"/>
              <a:buFont typeface="Times New Roman"/>
              <a:buAutoNum type="arabicParenR"/>
            </a:pPr>
            <a:r>
              <a:rPr lang="en-GB" sz="1400">
                <a:latin typeface="Times New Roman"/>
                <a:ea typeface="Times New Roman"/>
                <a:cs typeface="Times New Roman"/>
                <a:sym typeface="Times New Roman"/>
              </a:rPr>
              <a:t>Use python to do data cleaning and correct the data type of date from ‘dd-mm-yyyy’ to ‘yyyy-mm-dd’ and change the data type from object to timestamp in OrderLeads and Invoices tables.</a:t>
            </a:r>
            <a:endParaRPr sz="1400">
              <a:latin typeface="Times New Roman"/>
              <a:ea typeface="Times New Roman"/>
              <a:cs typeface="Times New Roman"/>
              <a:sym typeface="Times New Roman"/>
            </a:endParaRPr>
          </a:p>
          <a:p>
            <a:pPr indent="-317500" lvl="0" marL="719999" rtl="0" algn="l">
              <a:lnSpc>
                <a:spcPct val="115000"/>
              </a:lnSpc>
              <a:spcBef>
                <a:spcPts val="0"/>
              </a:spcBef>
              <a:spcAft>
                <a:spcPts val="0"/>
              </a:spcAft>
              <a:buSzPts val="1400"/>
              <a:buFont typeface="Times New Roman"/>
              <a:buAutoNum type="arabicParenR"/>
            </a:pPr>
            <a:r>
              <a:rPr lang="en-GB" sz="1400">
                <a:latin typeface="Times New Roman"/>
                <a:ea typeface="Times New Roman"/>
                <a:cs typeface="Times New Roman"/>
                <a:sym typeface="Times New Roman"/>
              </a:rPr>
              <a:t>Extract address, city, states and country column from Fast Food Restaurant Across America, set them to companies ID and names of Supermarket dataset as the location information dataset.</a:t>
            </a:r>
            <a:endParaRPr sz="1400">
              <a:latin typeface="Times New Roman"/>
              <a:ea typeface="Times New Roman"/>
              <a:cs typeface="Times New Roman"/>
              <a:sym typeface="Times New Roman"/>
            </a:endParaRPr>
          </a:p>
          <a:p>
            <a:pPr indent="-317500" lvl="0" marL="719999" rtl="0" algn="l">
              <a:lnSpc>
                <a:spcPct val="115000"/>
              </a:lnSpc>
              <a:spcBef>
                <a:spcPts val="0"/>
              </a:spcBef>
              <a:spcAft>
                <a:spcPts val="0"/>
              </a:spcAft>
              <a:buSzPts val="1400"/>
              <a:buFont typeface="Times New Roman"/>
              <a:buAutoNum type="arabicParenR"/>
            </a:pPr>
            <a:r>
              <a:rPr lang="en-GB" sz="1400">
                <a:latin typeface="Times New Roman"/>
                <a:ea typeface="Times New Roman"/>
                <a:cs typeface="Times New Roman"/>
                <a:sym typeface="Times New Roman"/>
              </a:rPr>
              <a:t>Create and transfer all the data tables to the new database/server: superMarket.</a:t>
            </a:r>
            <a:endParaRPr sz="1400">
              <a:latin typeface="Times New Roman"/>
              <a:ea typeface="Times New Roman"/>
              <a:cs typeface="Times New Roman"/>
              <a:sym typeface="Times New Roman"/>
            </a:endParaRPr>
          </a:p>
          <a:p>
            <a:pPr indent="457200" lvl="0" marL="0" rtl="0" algn="l">
              <a:lnSpc>
                <a:spcPct val="115000"/>
              </a:lnSpc>
              <a:spcBef>
                <a:spcPts val="0"/>
              </a:spcBef>
              <a:spcAft>
                <a:spcPts val="0"/>
              </a:spcAft>
              <a:buClr>
                <a:schemeClr val="dk1"/>
              </a:buClr>
              <a:buSzPts val="1100"/>
              <a:buFont typeface="Arial"/>
              <a:buNone/>
            </a:pPr>
            <a:r>
              <a:rPr lang="en-GB" sz="1400">
                <a:latin typeface="Times New Roman"/>
                <a:ea typeface="Times New Roman"/>
                <a:cs typeface="Times New Roman"/>
                <a:sym typeface="Times New Roman"/>
              </a:rPr>
              <a:t>The data  in the database is ready to be used by SQL.</a:t>
            </a:r>
            <a:endParaRPr sz="14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9"/>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GB"/>
              <a:t>Staging Tables</a:t>
            </a:r>
            <a:endParaRPr/>
          </a:p>
        </p:txBody>
      </p:sp>
      <p:sp>
        <p:nvSpPr>
          <p:cNvPr id="99" name="Google Shape;99;p19"/>
          <p:cNvSpPr txBox="1"/>
          <p:nvPr>
            <p:ph idx="1" type="body"/>
          </p:nvPr>
        </p:nvSpPr>
        <p:spPr>
          <a:xfrm>
            <a:off x="311700" y="1225225"/>
            <a:ext cx="8520600" cy="3354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00" name="Google Shape;100;p19"/>
          <p:cNvPicPr preferRelativeResize="0"/>
          <p:nvPr/>
        </p:nvPicPr>
        <p:blipFill>
          <a:blip r:embed="rId3">
            <a:alphaModFix/>
          </a:blip>
          <a:stretch>
            <a:fillRect/>
          </a:stretch>
        </p:blipFill>
        <p:spPr>
          <a:xfrm>
            <a:off x="1999313" y="1371575"/>
            <a:ext cx="4967375" cy="30613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20"/>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GB"/>
              <a:t>Staging Tables</a:t>
            </a:r>
            <a:endParaRPr/>
          </a:p>
        </p:txBody>
      </p:sp>
      <p:sp>
        <p:nvSpPr>
          <p:cNvPr id="106" name="Google Shape;106;p20"/>
          <p:cNvSpPr txBox="1"/>
          <p:nvPr>
            <p:ph idx="1" type="body"/>
          </p:nvPr>
        </p:nvSpPr>
        <p:spPr>
          <a:xfrm>
            <a:off x="311700" y="1225225"/>
            <a:ext cx="8520600" cy="3354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07" name="Google Shape;107;p20"/>
          <p:cNvPicPr preferRelativeResize="0"/>
          <p:nvPr/>
        </p:nvPicPr>
        <p:blipFill rotWithShape="1">
          <a:blip r:embed="rId3">
            <a:alphaModFix/>
          </a:blip>
          <a:srcRect b="0" l="0" r="0" t="3372"/>
          <a:stretch/>
        </p:blipFill>
        <p:spPr>
          <a:xfrm>
            <a:off x="376675" y="1147225"/>
            <a:ext cx="7786027" cy="356237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21"/>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GB"/>
              <a:t>Staging Tables</a:t>
            </a:r>
            <a:endParaRPr/>
          </a:p>
        </p:txBody>
      </p:sp>
      <p:sp>
        <p:nvSpPr>
          <p:cNvPr id="113" name="Google Shape;113;p21"/>
          <p:cNvSpPr txBox="1"/>
          <p:nvPr>
            <p:ph idx="1" type="body"/>
          </p:nvPr>
        </p:nvSpPr>
        <p:spPr>
          <a:xfrm>
            <a:off x="311700" y="1225225"/>
            <a:ext cx="8520600" cy="3354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14" name="Google Shape;114;p21"/>
          <p:cNvPicPr preferRelativeResize="0"/>
          <p:nvPr/>
        </p:nvPicPr>
        <p:blipFill>
          <a:blip r:embed="rId3">
            <a:alphaModFix/>
          </a:blip>
          <a:stretch>
            <a:fillRect/>
          </a:stretch>
        </p:blipFill>
        <p:spPr>
          <a:xfrm>
            <a:off x="390350" y="1225223"/>
            <a:ext cx="7384243" cy="33540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Luxe">
  <a:themeElements>
    <a:clrScheme name="Luxe">
      <a:dk1>
        <a:srgbClr val="000000"/>
      </a:dk1>
      <a:lt1>
        <a:srgbClr val="FFFFFF"/>
      </a:lt1>
      <a:dk2>
        <a:srgbClr val="B7B7B7"/>
      </a:dk2>
      <a:lt2>
        <a:srgbClr val="CCA677"/>
      </a:lt2>
      <a:accent1>
        <a:srgbClr val="5D4037"/>
      </a:accent1>
      <a:accent2>
        <a:srgbClr val="455A64"/>
      </a:accent2>
      <a:accent3>
        <a:srgbClr val="57BB8A"/>
      </a:accent3>
      <a:accent4>
        <a:srgbClr val="78909C"/>
      </a:accent4>
      <a:accent5>
        <a:srgbClr val="607D8B"/>
      </a:accent5>
      <a:accent6>
        <a:srgbClr val="DCE755"/>
      </a:accent6>
      <a:hlink>
        <a:srgbClr val="607D8B"/>
      </a:hlink>
      <a:folHlink>
        <a:srgbClr val="607D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